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7" r:id="rId3"/>
    <p:sldId id="257" r:id="rId4"/>
    <p:sldId id="259" r:id="rId5"/>
    <p:sldId id="258" r:id="rId6"/>
    <p:sldId id="260" r:id="rId7"/>
    <p:sldId id="273" r:id="rId8"/>
    <p:sldId id="275" r:id="rId9"/>
    <p:sldId id="262" r:id="rId10"/>
    <p:sldId id="277" r:id="rId11"/>
    <p:sldId id="274" r:id="rId12"/>
    <p:sldId id="272" r:id="rId13"/>
    <p:sldId id="280" r:id="rId14"/>
    <p:sldId id="278" r:id="rId15"/>
    <p:sldId id="279" r:id="rId16"/>
    <p:sldId id="281" r:id="rId17"/>
    <p:sldId id="282" r:id="rId18"/>
    <p:sldId id="263" r:id="rId19"/>
    <p:sldId id="268" r:id="rId20"/>
    <p:sldId id="285" r:id="rId21"/>
    <p:sldId id="284" r:id="rId22"/>
    <p:sldId id="286" r:id="rId23"/>
    <p:sldId id="270" r:id="rId24"/>
    <p:sldId id="261" r:id="rId25"/>
    <p:sldId id="271"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99" autoAdjust="0"/>
  </p:normalViewPr>
  <p:slideViewPr>
    <p:cSldViewPr snapToGrid="0">
      <p:cViewPr varScale="1">
        <p:scale>
          <a:sx n="56" d="100"/>
          <a:sy n="56" d="100"/>
        </p:scale>
        <p:origin x="10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72389-D5B5-4330-8A7C-7F07F2432563}" type="datetimeFigureOut">
              <a:rPr lang="en-NZ" smtClean="0"/>
              <a:t>27/11/2024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21BAC-7811-46F6-9BBF-31BC2FEE59B4}" type="slidenum">
              <a:rPr lang="en-NZ" smtClean="0"/>
              <a:t>‹#›</a:t>
            </a:fld>
            <a:endParaRPr lang="en-NZ"/>
          </a:p>
        </p:txBody>
      </p:sp>
    </p:spTree>
    <p:extLst>
      <p:ext uri="{BB962C8B-B14F-4D97-AF65-F5344CB8AC3E}">
        <p14:creationId xmlns:p14="http://schemas.microsoft.com/office/powerpoint/2010/main" val="405740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Put *disclaimer note as a </a:t>
            </a:r>
            <a:r>
              <a:rPr lang="en-NZ" dirty="0" err="1"/>
              <a:t>supscript</a:t>
            </a:r>
            <a:r>
              <a:rPr lang="en-NZ" dirty="0"/>
              <a:t> 1/2/3 etc then put a notes page after end of slides,</a:t>
            </a:r>
          </a:p>
          <a:p>
            <a:r>
              <a:rPr lang="en-NZ" dirty="0"/>
              <a:t>Split this slide in two – bold and colourful standard words/</a:t>
            </a:r>
            <a:r>
              <a:rPr lang="en-NZ" dirty="0" err="1"/>
              <a:t>acheivements</a:t>
            </a:r>
            <a:endParaRPr lang="en-NZ" dirty="0"/>
          </a:p>
        </p:txBody>
      </p:sp>
      <p:sp>
        <p:nvSpPr>
          <p:cNvPr id="4" name="Slide Number Placeholder 3"/>
          <p:cNvSpPr>
            <a:spLocks noGrp="1"/>
          </p:cNvSpPr>
          <p:nvPr>
            <p:ph type="sldNum" sz="quarter" idx="5"/>
          </p:nvPr>
        </p:nvSpPr>
        <p:spPr/>
        <p:txBody>
          <a:bodyPr/>
          <a:lstStyle/>
          <a:p>
            <a:fld id="{31C21BAC-7811-46F6-9BBF-31BC2FEE59B4}" type="slidenum">
              <a:rPr lang="en-NZ" smtClean="0"/>
              <a:t>3</a:t>
            </a:fld>
            <a:endParaRPr lang="en-NZ"/>
          </a:p>
        </p:txBody>
      </p:sp>
    </p:spTree>
    <p:extLst>
      <p:ext uri="{BB962C8B-B14F-4D97-AF65-F5344CB8AC3E}">
        <p14:creationId xmlns:p14="http://schemas.microsoft.com/office/powerpoint/2010/main" val="259039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Move this slide to bottom – link it from slide above</a:t>
            </a:r>
          </a:p>
        </p:txBody>
      </p:sp>
      <p:sp>
        <p:nvSpPr>
          <p:cNvPr id="4" name="Slide Number Placeholder 3"/>
          <p:cNvSpPr>
            <a:spLocks noGrp="1"/>
          </p:cNvSpPr>
          <p:nvPr>
            <p:ph type="sldNum" sz="quarter" idx="5"/>
          </p:nvPr>
        </p:nvSpPr>
        <p:spPr/>
        <p:txBody>
          <a:bodyPr/>
          <a:lstStyle/>
          <a:p>
            <a:fld id="{31C21BAC-7811-46F6-9BBF-31BC2FEE59B4}" type="slidenum">
              <a:rPr lang="en-NZ" smtClean="0"/>
              <a:t>13</a:t>
            </a:fld>
            <a:endParaRPr lang="en-NZ"/>
          </a:p>
        </p:txBody>
      </p:sp>
    </p:spTree>
    <p:extLst>
      <p:ext uri="{BB962C8B-B14F-4D97-AF65-F5344CB8AC3E}">
        <p14:creationId xmlns:p14="http://schemas.microsoft.com/office/powerpoint/2010/main" val="338078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Keep the heading of the previous slide if its related (if its absolutely needed)</a:t>
            </a:r>
          </a:p>
        </p:txBody>
      </p:sp>
      <p:sp>
        <p:nvSpPr>
          <p:cNvPr id="4" name="Slide Number Placeholder 3"/>
          <p:cNvSpPr>
            <a:spLocks noGrp="1"/>
          </p:cNvSpPr>
          <p:nvPr>
            <p:ph type="sldNum" sz="quarter" idx="5"/>
          </p:nvPr>
        </p:nvSpPr>
        <p:spPr/>
        <p:txBody>
          <a:bodyPr/>
          <a:lstStyle/>
          <a:p>
            <a:fld id="{31C21BAC-7811-46F6-9BBF-31BC2FEE59B4}" type="slidenum">
              <a:rPr lang="en-NZ" smtClean="0"/>
              <a:t>14</a:t>
            </a:fld>
            <a:endParaRPr lang="en-NZ"/>
          </a:p>
        </p:txBody>
      </p:sp>
    </p:spTree>
    <p:extLst>
      <p:ext uri="{BB962C8B-B14F-4D97-AF65-F5344CB8AC3E}">
        <p14:creationId xmlns:p14="http://schemas.microsoft.com/office/powerpoint/2010/main" val="188931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Chart could speak for itself if clearer</a:t>
            </a:r>
          </a:p>
        </p:txBody>
      </p:sp>
      <p:sp>
        <p:nvSpPr>
          <p:cNvPr id="4" name="Slide Number Placeholder 3"/>
          <p:cNvSpPr>
            <a:spLocks noGrp="1"/>
          </p:cNvSpPr>
          <p:nvPr>
            <p:ph type="sldNum" sz="quarter" idx="5"/>
          </p:nvPr>
        </p:nvSpPr>
        <p:spPr/>
        <p:txBody>
          <a:bodyPr/>
          <a:lstStyle/>
          <a:p>
            <a:fld id="{31C21BAC-7811-46F6-9BBF-31BC2FEE59B4}" type="slidenum">
              <a:rPr lang="en-NZ" smtClean="0"/>
              <a:t>15</a:t>
            </a:fld>
            <a:endParaRPr lang="en-NZ"/>
          </a:p>
        </p:txBody>
      </p:sp>
    </p:spTree>
    <p:extLst>
      <p:ext uri="{BB962C8B-B14F-4D97-AF65-F5344CB8AC3E}">
        <p14:creationId xmlns:p14="http://schemas.microsoft.com/office/powerpoint/2010/main" val="160969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one quote? Max two?</a:t>
            </a:r>
          </a:p>
        </p:txBody>
      </p:sp>
      <p:sp>
        <p:nvSpPr>
          <p:cNvPr id="4" name="Slide Number Placeholder 3"/>
          <p:cNvSpPr>
            <a:spLocks noGrp="1"/>
          </p:cNvSpPr>
          <p:nvPr>
            <p:ph type="sldNum" sz="quarter" idx="5"/>
          </p:nvPr>
        </p:nvSpPr>
        <p:spPr/>
        <p:txBody>
          <a:bodyPr/>
          <a:lstStyle/>
          <a:p>
            <a:fld id="{31C21BAC-7811-46F6-9BBF-31BC2FEE59B4}" type="slidenum">
              <a:rPr lang="en-NZ" smtClean="0"/>
              <a:t>17</a:t>
            </a:fld>
            <a:endParaRPr lang="en-NZ"/>
          </a:p>
        </p:txBody>
      </p:sp>
    </p:spTree>
    <p:extLst>
      <p:ext uri="{BB962C8B-B14F-4D97-AF65-F5344CB8AC3E}">
        <p14:creationId xmlns:p14="http://schemas.microsoft.com/office/powerpoint/2010/main" val="3821351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Put conclusions in title maybe? Show in contents – different font or something to </a:t>
            </a:r>
            <a:r>
              <a:rPr lang="en-NZ" dirty="0" err="1"/>
              <a:t>differentaiate</a:t>
            </a:r>
            <a:r>
              <a:rPr lang="en-NZ" dirty="0"/>
              <a:t> from findings</a:t>
            </a:r>
          </a:p>
        </p:txBody>
      </p:sp>
      <p:sp>
        <p:nvSpPr>
          <p:cNvPr id="4" name="Slide Number Placeholder 3"/>
          <p:cNvSpPr>
            <a:spLocks noGrp="1"/>
          </p:cNvSpPr>
          <p:nvPr>
            <p:ph type="sldNum" sz="quarter" idx="5"/>
          </p:nvPr>
        </p:nvSpPr>
        <p:spPr/>
        <p:txBody>
          <a:bodyPr/>
          <a:lstStyle/>
          <a:p>
            <a:fld id="{31C21BAC-7811-46F6-9BBF-31BC2FEE59B4}" type="slidenum">
              <a:rPr lang="en-NZ" smtClean="0"/>
              <a:t>18</a:t>
            </a:fld>
            <a:endParaRPr lang="en-NZ"/>
          </a:p>
        </p:txBody>
      </p:sp>
    </p:spTree>
    <p:extLst>
      <p:ext uri="{BB962C8B-B14F-4D97-AF65-F5344CB8AC3E}">
        <p14:creationId xmlns:p14="http://schemas.microsoft.com/office/powerpoint/2010/main" val="348488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Same note as before.</a:t>
            </a:r>
          </a:p>
          <a:p>
            <a:r>
              <a:rPr lang="en-NZ" dirty="0"/>
              <a:t>One line for each</a:t>
            </a:r>
          </a:p>
          <a:p>
            <a:r>
              <a:rPr lang="en-NZ" dirty="0"/>
              <a:t>Is there an action? Or is recommendation/next steps not the right word. Is this just a conclusion?</a:t>
            </a:r>
          </a:p>
        </p:txBody>
      </p:sp>
      <p:sp>
        <p:nvSpPr>
          <p:cNvPr id="4" name="Slide Number Placeholder 3"/>
          <p:cNvSpPr>
            <a:spLocks noGrp="1"/>
          </p:cNvSpPr>
          <p:nvPr>
            <p:ph type="sldNum" sz="quarter" idx="5"/>
          </p:nvPr>
        </p:nvSpPr>
        <p:spPr/>
        <p:txBody>
          <a:bodyPr/>
          <a:lstStyle/>
          <a:p>
            <a:fld id="{31C21BAC-7811-46F6-9BBF-31BC2FEE59B4}" type="slidenum">
              <a:rPr lang="en-NZ" smtClean="0"/>
              <a:t>19</a:t>
            </a:fld>
            <a:endParaRPr lang="en-NZ"/>
          </a:p>
        </p:txBody>
      </p:sp>
    </p:spTree>
    <p:extLst>
      <p:ext uri="{BB962C8B-B14F-4D97-AF65-F5344CB8AC3E}">
        <p14:creationId xmlns:p14="http://schemas.microsoft.com/office/powerpoint/2010/main" val="1101573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One liners</a:t>
            </a:r>
          </a:p>
        </p:txBody>
      </p:sp>
      <p:sp>
        <p:nvSpPr>
          <p:cNvPr id="4" name="Slide Number Placeholder 3"/>
          <p:cNvSpPr>
            <a:spLocks noGrp="1"/>
          </p:cNvSpPr>
          <p:nvPr>
            <p:ph type="sldNum" sz="quarter" idx="5"/>
          </p:nvPr>
        </p:nvSpPr>
        <p:spPr/>
        <p:txBody>
          <a:bodyPr/>
          <a:lstStyle/>
          <a:p>
            <a:fld id="{31C21BAC-7811-46F6-9BBF-31BC2FEE59B4}" type="slidenum">
              <a:rPr lang="en-NZ" smtClean="0"/>
              <a:t>20</a:t>
            </a:fld>
            <a:endParaRPr lang="en-NZ"/>
          </a:p>
        </p:txBody>
      </p:sp>
    </p:spTree>
    <p:extLst>
      <p:ext uri="{BB962C8B-B14F-4D97-AF65-F5344CB8AC3E}">
        <p14:creationId xmlns:p14="http://schemas.microsoft.com/office/powerpoint/2010/main" val="283456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is the action?</a:t>
            </a:r>
          </a:p>
        </p:txBody>
      </p:sp>
      <p:sp>
        <p:nvSpPr>
          <p:cNvPr id="4" name="Slide Number Placeholder 3"/>
          <p:cNvSpPr>
            <a:spLocks noGrp="1"/>
          </p:cNvSpPr>
          <p:nvPr>
            <p:ph type="sldNum" sz="quarter" idx="5"/>
          </p:nvPr>
        </p:nvSpPr>
        <p:spPr/>
        <p:txBody>
          <a:bodyPr/>
          <a:lstStyle/>
          <a:p>
            <a:fld id="{31C21BAC-7811-46F6-9BBF-31BC2FEE59B4}" type="slidenum">
              <a:rPr lang="en-NZ" smtClean="0"/>
              <a:t>21</a:t>
            </a:fld>
            <a:endParaRPr lang="en-NZ"/>
          </a:p>
        </p:txBody>
      </p:sp>
    </p:spTree>
    <p:extLst>
      <p:ext uri="{BB962C8B-B14F-4D97-AF65-F5344CB8AC3E}">
        <p14:creationId xmlns:p14="http://schemas.microsoft.com/office/powerpoint/2010/main" val="691082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Is there an action?</a:t>
            </a:r>
          </a:p>
        </p:txBody>
      </p:sp>
      <p:sp>
        <p:nvSpPr>
          <p:cNvPr id="4" name="Slide Number Placeholder 3"/>
          <p:cNvSpPr>
            <a:spLocks noGrp="1"/>
          </p:cNvSpPr>
          <p:nvPr>
            <p:ph type="sldNum" sz="quarter" idx="5"/>
          </p:nvPr>
        </p:nvSpPr>
        <p:spPr/>
        <p:txBody>
          <a:bodyPr/>
          <a:lstStyle/>
          <a:p>
            <a:fld id="{31C21BAC-7811-46F6-9BBF-31BC2FEE59B4}" type="slidenum">
              <a:rPr lang="en-NZ" smtClean="0"/>
              <a:t>22</a:t>
            </a:fld>
            <a:endParaRPr lang="en-NZ"/>
          </a:p>
        </p:txBody>
      </p:sp>
    </p:spTree>
    <p:extLst>
      <p:ext uri="{BB962C8B-B14F-4D97-AF65-F5344CB8AC3E}">
        <p14:creationId xmlns:p14="http://schemas.microsoft.com/office/powerpoint/2010/main" val="55465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Each bullet, new page with a photo/image to show visually?</a:t>
            </a:r>
          </a:p>
          <a:p>
            <a:r>
              <a:rPr lang="en-NZ" dirty="0" err="1"/>
              <a:t>Superscipt</a:t>
            </a:r>
            <a:r>
              <a:rPr lang="en-NZ" dirty="0"/>
              <a:t> on the first n= with a note explaining the concept in notes section</a:t>
            </a:r>
          </a:p>
        </p:txBody>
      </p:sp>
      <p:sp>
        <p:nvSpPr>
          <p:cNvPr id="4" name="Slide Number Placeholder 3"/>
          <p:cNvSpPr>
            <a:spLocks noGrp="1"/>
          </p:cNvSpPr>
          <p:nvPr>
            <p:ph type="sldNum" sz="quarter" idx="5"/>
          </p:nvPr>
        </p:nvSpPr>
        <p:spPr/>
        <p:txBody>
          <a:bodyPr/>
          <a:lstStyle/>
          <a:p>
            <a:fld id="{31C21BAC-7811-46F6-9BBF-31BC2FEE59B4}" type="slidenum">
              <a:rPr lang="en-NZ" smtClean="0"/>
              <a:t>5</a:t>
            </a:fld>
            <a:endParaRPr lang="en-NZ"/>
          </a:p>
        </p:txBody>
      </p:sp>
    </p:spTree>
    <p:extLst>
      <p:ext uri="{BB962C8B-B14F-4D97-AF65-F5344CB8AC3E}">
        <p14:creationId xmlns:p14="http://schemas.microsoft.com/office/powerpoint/2010/main" val="240249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better graph types and then you wont need the text? Possibly highlight a couple of key points</a:t>
            </a:r>
          </a:p>
          <a:p>
            <a:r>
              <a:rPr lang="en-NZ" dirty="0"/>
              <a:t>Will both this and the next slide be important do you think? Is a lot of it fairly common sense and better to pull out some surprising or interesting aspects of respondents/demographics?</a:t>
            </a:r>
          </a:p>
        </p:txBody>
      </p:sp>
      <p:sp>
        <p:nvSpPr>
          <p:cNvPr id="4" name="Slide Number Placeholder 3"/>
          <p:cNvSpPr>
            <a:spLocks noGrp="1"/>
          </p:cNvSpPr>
          <p:nvPr>
            <p:ph type="sldNum" sz="quarter" idx="5"/>
          </p:nvPr>
        </p:nvSpPr>
        <p:spPr/>
        <p:txBody>
          <a:bodyPr/>
          <a:lstStyle/>
          <a:p>
            <a:fld id="{31C21BAC-7811-46F6-9BBF-31BC2FEE59B4}" type="slidenum">
              <a:rPr lang="en-NZ" smtClean="0"/>
              <a:t>6</a:t>
            </a:fld>
            <a:endParaRPr lang="en-NZ"/>
          </a:p>
        </p:txBody>
      </p:sp>
    </p:spTree>
    <p:extLst>
      <p:ext uri="{BB962C8B-B14F-4D97-AF65-F5344CB8AC3E}">
        <p14:creationId xmlns:p14="http://schemas.microsoft.com/office/powerpoint/2010/main" val="81030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Chart to the right – simplify the text “not well supported”, “family friends support”, “non-family/friends support” etc</a:t>
            </a:r>
          </a:p>
        </p:txBody>
      </p:sp>
      <p:sp>
        <p:nvSpPr>
          <p:cNvPr id="4" name="Slide Number Placeholder 3"/>
          <p:cNvSpPr>
            <a:spLocks noGrp="1"/>
          </p:cNvSpPr>
          <p:nvPr>
            <p:ph type="sldNum" sz="quarter" idx="5"/>
          </p:nvPr>
        </p:nvSpPr>
        <p:spPr/>
        <p:txBody>
          <a:bodyPr/>
          <a:lstStyle/>
          <a:p>
            <a:fld id="{31C21BAC-7811-46F6-9BBF-31BC2FEE59B4}" type="slidenum">
              <a:rPr lang="en-NZ" smtClean="0"/>
              <a:t>7</a:t>
            </a:fld>
            <a:endParaRPr lang="en-NZ"/>
          </a:p>
        </p:txBody>
      </p:sp>
    </p:spTree>
    <p:extLst>
      <p:ext uri="{BB962C8B-B14F-4D97-AF65-F5344CB8AC3E}">
        <p14:creationId xmlns:p14="http://schemas.microsoft.com/office/powerpoint/2010/main" val="130920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Disclaimer/note to notes page</a:t>
            </a:r>
          </a:p>
          <a:p>
            <a:r>
              <a:rPr lang="en-NZ" dirty="0"/>
              <a:t>Maybe just keep your highlighted bullet as it broadly encapsulates the other two and is clear</a:t>
            </a:r>
          </a:p>
        </p:txBody>
      </p:sp>
      <p:sp>
        <p:nvSpPr>
          <p:cNvPr id="4" name="Slide Number Placeholder 3"/>
          <p:cNvSpPr>
            <a:spLocks noGrp="1"/>
          </p:cNvSpPr>
          <p:nvPr>
            <p:ph type="sldNum" sz="quarter" idx="5"/>
          </p:nvPr>
        </p:nvSpPr>
        <p:spPr/>
        <p:txBody>
          <a:bodyPr/>
          <a:lstStyle/>
          <a:p>
            <a:fld id="{31C21BAC-7811-46F6-9BBF-31BC2FEE59B4}" type="slidenum">
              <a:rPr lang="en-NZ" smtClean="0"/>
              <a:t>8</a:t>
            </a:fld>
            <a:endParaRPr lang="en-NZ"/>
          </a:p>
        </p:txBody>
      </p:sp>
    </p:spTree>
    <p:extLst>
      <p:ext uri="{BB962C8B-B14F-4D97-AF65-F5344CB8AC3E}">
        <p14:creationId xmlns:p14="http://schemas.microsoft.com/office/powerpoint/2010/main" val="75023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Chart could answer this question if clearer/more engaging – make the chart wording match the finding?</a:t>
            </a:r>
          </a:p>
        </p:txBody>
      </p:sp>
      <p:sp>
        <p:nvSpPr>
          <p:cNvPr id="4" name="Slide Number Placeholder 3"/>
          <p:cNvSpPr>
            <a:spLocks noGrp="1"/>
          </p:cNvSpPr>
          <p:nvPr>
            <p:ph type="sldNum" sz="quarter" idx="5"/>
          </p:nvPr>
        </p:nvSpPr>
        <p:spPr/>
        <p:txBody>
          <a:bodyPr/>
          <a:lstStyle/>
          <a:p>
            <a:fld id="{31C21BAC-7811-46F6-9BBF-31BC2FEE59B4}" type="slidenum">
              <a:rPr lang="en-NZ" smtClean="0"/>
              <a:t>9</a:t>
            </a:fld>
            <a:endParaRPr lang="en-NZ"/>
          </a:p>
        </p:txBody>
      </p:sp>
    </p:spTree>
    <p:extLst>
      <p:ext uri="{BB962C8B-B14F-4D97-AF65-F5344CB8AC3E}">
        <p14:creationId xmlns:p14="http://schemas.microsoft.com/office/powerpoint/2010/main" val="157015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Again the chart could do the talking</a:t>
            </a:r>
          </a:p>
        </p:txBody>
      </p:sp>
      <p:sp>
        <p:nvSpPr>
          <p:cNvPr id="4" name="Slide Number Placeholder 3"/>
          <p:cNvSpPr>
            <a:spLocks noGrp="1"/>
          </p:cNvSpPr>
          <p:nvPr>
            <p:ph type="sldNum" sz="quarter" idx="5"/>
          </p:nvPr>
        </p:nvSpPr>
        <p:spPr/>
        <p:txBody>
          <a:bodyPr/>
          <a:lstStyle/>
          <a:p>
            <a:fld id="{31C21BAC-7811-46F6-9BBF-31BC2FEE59B4}" type="slidenum">
              <a:rPr lang="en-NZ" smtClean="0"/>
              <a:t>10</a:t>
            </a:fld>
            <a:endParaRPr lang="en-NZ"/>
          </a:p>
        </p:txBody>
      </p:sp>
    </p:spTree>
    <p:extLst>
      <p:ext uri="{BB962C8B-B14F-4D97-AF65-F5344CB8AC3E}">
        <p14:creationId xmlns:p14="http://schemas.microsoft.com/office/powerpoint/2010/main" val="112775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1C21BAC-7811-46F6-9BBF-31BC2FEE59B4}" type="slidenum">
              <a:rPr lang="en-NZ" smtClean="0"/>
              <a:t>11</a:t>
            </a:fld>
            <a:endParaRPr lang="en-NZ"/>
          </a:p>
        </p:txBody>
      </p:sp>
    </p:spTree>
    <p:extLst>
      <p:ext uri="{BB962C8B-B14F-4D97-AF65-F5344CB8AC3E}">
        <p14:creationId xmlns:p14="http://schemas.microsoft.com/office/powerpoint/2010/main" val="336664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Biggest hurdle in </a:t>
            </a:r>
            <a:r>
              <a:rPr lang="en-NZ" b="1" dirty="0"/>
              <a:t>BOLD</a:t>
            </a:r>
            <a:r>
              <a:rPr lang="en-NZ" dirty="0"/>
              <a:t> at bottom, then list reasons (in </a:t>
            </a:r>
            <a:r>
              <a:rPr lang="en-NZ" dirty="0" err="1"/>
              <a:t>bried</a:t>
            </a:r>
            <a:r>
              <a:rPr lang="en-NZ" dirty="0"/>
              <a:t> below or to side) – funding/</a:t>
            </a:r>
            <a:r>
              <a:rPr lang="en-NZ" dirty="0" err="1"/>
              <a:t>liability&amp;risk</a:t>
            </a:r>
            <a:r>
              <a:rPr lang="en-NZ" dirty="0"/>
              <a:t>/poor track information/close proximity tracks/DOC concession/</a:t>
            </a:r>
            <a:r>
              <a:rPr lang="en-NZ" dirty="0" err="1"/>
              <a:t>facilitor</a:t>
            </a:r>
            <a:r>
              <a:rPr lang="en-NZ" dirty="0"/>
              <a:t> skillset</a:t>
            </a:r>
          </a:p>
          <a:p>
            <a:r>
              <a:rPr lang="en-NZ" dirty="0"/>
              <a:t>Bottom two bullets can be moved to next slide which can be moved to back</a:t>
            </a:r>
          </a:p>
          <a:p>
            <a:r>
              <a:rPr lang="en-NZ" dirty="0"/>
              <a:t>Generally shorten up the text – first bullet could be:</a:t>
            </a:r>
            <a:br>
              <a:rPr lang="en-NZ" dirty="0"/>
            </a:br>
            <a:r>
              <a:rPr lang="en-NZ" sz="1600" b="1" dirty="0"/>
              <a:t>New parents provided with information describing benefits and how to recreate outdoors safely = 7%</a:t>
            </a:r>
          </a:p>
          <a:p>
            <a:r>
              <a:rPr lang="en-NZ" sz="1600" b="1" dirty="0"/>
              <a:t>Second bullet could be </a:t>
            </a:r>
          </a:p>
          <a:p>
            <a:r>
              <a:rPr lang="en-NZ" sz="1600" b="1" dirty="0"/>
              <a:t>85% </a:t>
            </a:r>
            <a:r>
              <a:rPr lang="en-NZ" dirty="0"/>
              <a:t>stated they </a:t>
            </a:r>
            <a:r>
              <a:rPr lang="en-NZ" b="1" i="1" dirty="0"/>
              <a:t>would have liked to receive this information</a:t>
            </a:r>
          </a:p>
          <a:p>
            <a:r>
              <a:rPr lang="en-NZ" b="1" i="1" dirty="0"/>
              <a:t>Key finding, simple and bold in bottom</a:t>
            </a:r>
            <a:endParaRPr lang="en-NZ" dirty="0"/>
          </a:p>
        </p:txBody>
      </p:sp>
      <p:sp>
        <p:nvSpPr>
          <p:cNvPr id="4" name="Slide Number Placeholder 3"/>
          <p:cNvSpPr>
            <a:spLocks noGrp="1"/>
          </p:cNvSpPr>
          <p:nvPr>
            <p:ph type="sldNum" sz="quarter" idx="5"/>
          </p:nvPr>
        </p:nvSpPr>
        <p:spPr/>
        <p:txBody>
          <a:bodyPr/>
          <a:lstStyle/>
          <a:p>
            <a:fld id="{31C21BAC-7811-46F6-9BBF-31BC2FEE59B4}" type="slidenum">
              <a:rPr lang="en-NZ" smtClean="0"/>
              <a:t>12</a:t>
            </a:fld>
            <a:endParaRPr lang="en-NZ"/>
          </a:p>
        </p:txBody>
      </p:sp>
    </p:spTree>
    <p:extLst>
      <p:ext uri="{BB962C8B-B14F-4D97-AF65-F5344CB8AC3E}">
        <p14:creationId xmlns:p14="http://schemas.microsoft.com/office/powerpoint/2010/main" val="19489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42724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412273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3492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314514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202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176872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17156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177042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426624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DCC0-B032-442A-B8A0-530BAA1D647A}" type="datetimeFigureOut">
              <a:rPr lang="en-NZ" smtClean="0"/>
              <a:t>12/11/2024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28506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FCDCC0-B032-442A-B8A0-530BAA1D647A}" type="datetimeFigureOut">
              <a:rPr lang="en-NZ" smtClean="0"/>
              <a:t>12/11/2024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206423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FCDCC0-B032-442A-B8A0-530BAA1D647A}" type="datetimeFigureOut">
              <a:rPr lang="en-NZ" smtClean="0"/>
              <a:t>12/11/2024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375808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FCDCC0-B032-442A-B8A0-530BAA1D647A}" type="datetimeFigureOut">
              <a:rPr lang="en-NZ" smtClean="0"/>
              <a:t>12/11/2024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132945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CDCC0-B032-442A-B8A0-530BAA1D647A}" type="datetimeFigureOut">
              <a:rPr lang="en-NZ" smtClean="0"/>
              <a:t>12/11/2024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155477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FCDCC0-B032-442A-B8A0-530BAA1D647A}" type="datetimeFigureOut">
              <a:rPr lang="en-NZ" smtClean="0"/>
              <a:t>12/11/2024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134172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CDCC0-B032-442A-B8A0-530BAA1D647A}" type="datetimeFigureOut">
              <a:rPr lang="en-NZ" smtClean="0"/>
              <a:t>12/11/2024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71FE3C-7264-48A1-A20B-57CADE07ABC2}" type="slidenum">
              <a:rPr lang="en-NZ" smtClean="0"/>
              <a:t>‹#›</a:t>
            </a:fld>
            <a:endParaRPr lang="en-NZ"/>
          </a:p>
        </p:txBody>
      </p:sp>
    </p:spTree>
    <p:extLst>
      <p:ext uri="{BB962C8B-B14F-4D97-AF65-F5344CB8AC3E}">
        <p14:creationId xmlns:p14="http://schemas.microsoft.com/office/powerpoint/2010/main" val="78068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FCDCC0-B032-442A-B8A0-530BAA1D647A}" type="datetimeFigureOut">
              <a:rPr lang="en-NZ" smtClean="0"/>
              <a:t>12/11/2024</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71FE3C-7264-48A1-A20B-57CADE07ABC2}" type="slidenum">
              <a:rPr lang="en-NZ" smtClean="0"/>
              <a:t>‹#›</a:t>
            </a:fld>
            <a:endParaRPr lang="en-NZ"/>
          </a:p>
        </p:txBody>
      </p:sp>
    </p:spTree>
    <p:extLst>
      <p:ext uri="{BB962C8B-B14F-4D97-AF65-F5344CB8AC3E}">
        <p14:creationId xmlns:p14="http://schemas.microsoft.com/office/powerpoint/2010/main" val="1077124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8BF2-0773-ADBB-C971-5726C2E272E0}"/>
              </a:ext>
            </a:extLst>
          </p:cNvPr>
          <p:cNvSpPr>
            <a:spLocks noGrp="1"/>
          </p:cNvSpPr>
          <p:nvPr>
            <p:ph type="ctrTitle"/>
          </p:nvPr>
        </p:nvSpPr>
        <p:spPr>
          <a:xfrm>
            <a:off x="1149988" y="2193678"/>
            <a:ext cx="7766936" cy="1646302"/>
          </a:xfrm>
        </p:spPr>
        <p:txBody>
          <a:bodyPr/>
          <a:lstStyle/>
          <a:p>
            <a:r>
              <a:rPr lang="en-NZ" dirty="0" err="1">
                <a:solidFill>
                  <a:schemeClr val="accent6"/>
                </a:solidFill>
              </a:rPr>
              <a:t>Te</a:t>
            </a:r>
            <a:r>
              <a:rPr lang="en-NZ" dirty="0">
                <a:solidFill>
                  <a:schemeClr val="accent6"/>
                </a:solidFill>
              </a:rPr>
              <a:t> </a:t>
            </a:r>
            <a:r>
              <a:rPr lang="en-NZ" dirty="0" err="1">
                <a:solidFill>
                  <a:schemeClr val="accent6"/>
                </a:solidFill>
              </a:rPr>
              <a:t>Hononga</a:t>
            </a:r>
            <a:r>
              <a:rPr lang="en-NZ" dirty="0">
                <a:solidFill>
                  <a:schemeClr val="accent6"/>
                </a:solidFill>
              </a:rPr>
              <a:t> </a:t>
            </a:r>
            <a:r>
              <a:rPr lang="en-NZ" dirty="0" err="1">
                <a:solidFill>
                  <a:schemeClr val="accent6"/>
                </a:solidFill>
              </a:rPr>
              <a:t>Taiao</a:t>
            </a:r>
            <a:r>
              <a:rPr lang="en-NZ" dirty="0">
                <a:solidFill>
                  <a:schemeClr val="accent6"/>
                </a:solidFill>
              </a:rPr>
              <a:t>  </a:t>
            </a:r>
            <a:br>
              <a:rPr lang="en-NZ" dirty="0">
                <a:solidFill>
                  <a:schemeClr val="accent6"/>
                </a:solidFill>
              </a:rPr>
            </a:br>
            <a:r>
              <a:rPr lang="en-NZ" dirty="0">
                <a:solidFill>
                  <a:schemeClr val="accent6"/>
                </a:solidFill>
              </a:rPr>
              <a:t>The Nature Connection</a:t>
            </a:r>
          </a:p>
        </p:txBody>
      </p:sp>
      <p:sp>
        <p:nvSpPr>
          <p:cNvPr id="3" name="Subtitle 2">
            <a:extLst>
              <a:ext uri="{FF2B5EF4-FFF2-40B4-BE49-F238E27FC236}">
                <a16:creationId xmlns:a16="http://schemas.microsoft.com/office/drawing/2014/main" id="{06249B22-8276-3A64-C5C2-44DD4750EFE7}"/>
              </a:ext>
            </a:extLst>
          </p:cNvPr>
          <p:cNvSpPr>
            <a:spLocks noGrp="1"/>
          </p:cNvSpPr>
          <p:nvPr>
            <p:ph type="subTitle" idx="1"/>
          </p:nvPr>
        </p:nvSpPr>
        <p:spPr>
          <a:xfrm>
            <a:off x="1149988" y="3839980"/>
            <a:ext cx="7766936" cy="1096899"/>
          </a:xfrm>
        </p:spPr>
        <p:txBody>
          <a:bodyPr/>
          <a:lstStyle/>
          <a:p>
            <a:r>
              <a:rPr lang="en-NZ" dirty="0"/>
              <a:t>Trails &amp; Tots      PSP Curious Minds Project 2024</a:t>
            </a:r>
          </a:p>
        </p:txBody>
      </p:sp>
      <p:pic>
        <p:nvPicPr>
          <p:cNvPr id="4" name="Content Placeholder 7">
            <a:extLst>
              <a:ext uri="{FF2B5EF4-FFF2-40B4-BE49-F238E27FC236}">
                <a16:creationId xmlns:a16="http://schemas.microsoft.com/office/drawing/2014/main" id="{58BA93D4-D7AF-3AFD-B69C-EBB539F88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553" y="-539913"/>
            <a:ext cx="2178503" cy="3079873"/>
          </a:xfrm>
          <a:prstGeom prst="rect">
            <a:avLst/>
          </a:prstGeom>
        </p:spPr>
      </p:pic>
      <p:pic>
        <p:nvPicPr>
          <p:cNvPr id="6" name="Picture 5">
            <a:extLst>
              <a:ext uri="{FF2B5EF4-FFF2-40B4-BE49-F238E27FC236}">
                <a16:creationId xmlns:a16="http://schemas.microsoft.com/office/drawing/2014/main" id="{8338F785-A8DD-4CF6-10B5-CC5BD93C9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553" y="3870727"/>
            <a:ext cx="1963894" cy="1096900"/>
          </a:xfrm>
          <a:prstGeom prst="rect">
            <a:avLst/>
          </a:prstGeom>
        </p:spPr>
      </p:pic>
      <p:pic>
        <p:nvPicPr>
          <p:cNvPr id="8" name="Picture 7">
            <a:extLst>
              <a:ext uri="{FF2B5EF4-FFF2-40B4-BE49-F238E27FC236}">
                <a16:creationId xmlns:a16="http://schemas.microsoft.com/office/drawing/2014/main" id="{EA6929B9-7B46-EFFF-F2B6-1958D1791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037" y="5497187"/>
            <a:ext cx="2329530" cy="1015374"/>
          </a:xfrm>
          <a:prstGeom prst="rect">
            <a:avLst/>
          </a:prstGeom>
        </p:spPr>
      </p:pic>
    </p:spTree>
    <p:extLst>
      <p:ext uri="{BB962C8B-B14F-4D97-AF65-F5344CB8AC3E}">
        <p14:creationId xmlns:p14="http://schemas.microsoft.com/office/powerpoint/2010/main" val="344400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A4FB-DFCD-8C60-A619-7B4726F2CEED}"/>
              </a:ext>
            </a:extLst>
          </p:cNvPr>
          <p:cNvSpPr>
            <a:spLocks noGrp="1"/>
          </p:cNvSpPr>
          <p:nvPr>
            <p:ph type="title"/>
          </p:nvPr>
        </p:nvSpPr>
        <p:spPr>
          <a:xfrm>
            <a:off x="677334" y="609600"/>
            <a:ext cx="9340426" cy="1320800"/>
          </a:xfrm>
        </p:spPr>
        <p:txBody>
          <a:bodyPr/>
          <a:lstStyle/>
          <a:p>
            <a:r>
              <a:rPr lang="en-NZ" dirty="0">
                <a:solidFill>
                  <a:schemeClr val="accent6"/>
                </a:solidFill>
              </a:rPr>
              <a:t>Research Findings </a:t>
            </a:r>
            <a:r>
              <a:rPr lang="en-NZ" i="1" dirty="0">
                <a:solidFill>
                  <a:schemeClr val="accent6"/>
                </a:solidFill>
              </a:rPr>
              <a:t>– </a:t>
            </a:r>
            <a:r>
              <a:rPr lang="en-NZ" sz="3600" i="1" dirty="0"/>
              <a:t>Answer to our questions</a:t>
            </a:r>
            <a:endParaRPr lang="en-NZ" dirty="0"/>
          </a:p>
        </p:txBody>
      </p:sp>
      <p:sp>
        <p:nvSpPr>
          <p:cNvPr id="3" name="Content Placeholder 2">
            <a:extLst>
              <a:ext uri="{FF2B5EF4-FFF2-40B4-BE49-F238E27FC236}">
                <a16:creationId xmlns:a16="http://schemas.microsoft.com/office/drawing/2014/main" id="{62A2611F-418E-2289-4D76-8300ABA7D57F}"/>
              </a:ext>
            </a:extLst>
          </p:cNvPr>
          <p:cNvSpPr>
            <a:spLocks noGrp="1"/>
          </p:cNvSpPr>
          <p:nvPr>
            <p:ph idx="1"/>
          </p:nvPr>
        </p:nvSpPr>
        <p:spPr>
          <a:xfrm>
            <a:off x="677334" y="1503680"/>
            <a:ext cx="5865706" cy="5140959"/>
          </a:xfrm>
        </p:spPr>
        <p:txBody>
          <a:bodyPr>
            <a:normAutofit lnSpcReduction="10000"/>
          </a:bodyPr>
          <a:lstStyle/>
          <a:p>
            <a:pPr marL="0" indent="0" rtl="0" fontAlgn="base">
              <a:buNone/>
            </a:pPr>
            <a:r>
              <a:rPr lang="en-NZ" sz="1800" b="1" i="1" u="none" strike="noStrike" dirty="0">
                <a:solidFill>
                  <a:srgbClr val="000000"/>
                </a:solidFill>
                <a:effectLst/>
              </a:rPr>
              <a:t>Q: </a:t>
            </a:r>
            <a:r>
              <a:rPr lang="en-NZ" sz="1800" b="0" i="1" u="none" strike="noStrike" dirty="0">
                <a:solidFill>
                  <a:srgbClr val="000000"/>
                </a:solidFill>
                <a:effectLst/>
                <a:cs typeface="Times New Roman" panose="02020603050405020304" pitchFamily="18" charset="0"/>
              </a:rPr>
              <a:t>What barriers exist that prevent new parents from getting outdoors with their </a:t>
            </a:r>
            <a:r>
              <a:rPr lang="en-NZ" sz="1800" b="0" i="1" u="none" strike="noStrike" dirty="0" err="1">
                <a:solidFill>
                  <a:srgbClr val="000000"/>
                </a:solidFill>
                <a:effectLst/>
                <a:cs typeface="Times New Roman" panose="02020603050405020304" pitchFamily="18" charset="0"/>
              </a:rPr>
              <a:t>pepi</a:t>
            </a:r>
            <a:r>
              <a:rPr lang="en-NZ" sz="1800" b="0" i="1" u="none" strike="noStrike" dirty="0">
                <a:solidFill>
                  <a:srgbClr val="000000"/>
                </a:solidFill>
                <a:effectLst/>
                <a:cs typeface="Times New Roman" panose="02020603050405020304" pitchFamily="18" charset="0"/>
              </a:rPr>
              <a:t>?</a:t>
            </a:r>
            <a:endParaRPr lang="en-NZ" sz="1800" b="0" i="1" u="none" strike="noStrike" dirty="0">
              <a:solidFill>
                <a:srgbClr val="000000"/>
              </a:solidFill>
              <a:effectLst/>
            </a:endParaRPr>
          </a:p>
          <a:p>
            <a:pPr marL="0" indent="0" rtl="0" fontAlgn="base">
              <a:buNone/>
            </a:pPr>
            <a:r>
              <a:rPr lang="en-NZ" sz="1800" b="1" i="0" u="none" strike="noStrike" dirty="0">
                <a:solidFill>
                  <a:srgbClr val="000000"/>
                </a:solidFill>
                <a:effectLst/>
              </a:rPr>
              <a:t>Findings: The main barriers for parents to spend time outdoors are: </a:t>
            </a:r>
          </a:p>
          <a:p>
            <a:pPr marL="914400" rtl="0" fontAlgn="base">
              <a:buFont typeface="Arial" panose="020B0604020202020204" pitchFamily="34" charset="0"/>
              <a:buChar char="•"/>
            </a:pPr>
            <a:r>
              <a:rPr lang="en-NZ" sz="1800" b="0" i="0" u="none" strike="noStrike" dirty="0" err="1">
                <a:solidFill>
                  <a:srgbClr val="000000"/>
                </a:solidFill>
                <a:effectLst/>
              </a:rPr>
              <a:t>Childrens’</a:t>
            </a:r>
            <a:r>
              <a:rPr lang="en-NZ" sz="1800" b="0" i="0" u="none" strike="noStrike" dirty="0">
                <a:solidFill>
                  <a:srgbClr val="000000"/>
                </a:solidFill>
                <a:effectLst/>
              </a:rPr>
              <a:t> routines and temperament (48.5%)</a:t>
            </a:r>
          </a:p>
          <a:p>
            <a:pPr marL="914400" rtl="0" fontAlgn="base">
              <a:buFont typeface="Arial" panose="020B0604020202020204" pitchFamily="34" charset="0"/>
              <a:buChar char="•"/>
            </a:pPr>
            <a:r>
              <a:rPr lang="en-NZ" sz="1800" b="0" i="0" u="none" strike="noStrike" dirty="0">
                <a:solidFill>
                  <a:srgbClr val="000000"/>
                </a:solidFill>
                <a:effectLst/>
              </a:rPr>
              <a:t>Not owning the right gear (30.58%)</a:t>
            </a:r>
          </a:p>
          <a:p>
            <a:pPr marL="914400" rtl="0" fontAlgn="base">
              <a:buFont typeface="Arial" panose="020B0604020202020204" pitchFamily="34" charset="0"/>
              <a:buChar char="•"/>
            </a:pPr>
            <a:r>
              <a:rPr lang="en-NZ" sz="1800" b="0" i="0" u="none" strike="noStrike" dirty="0">
                <a:solidFill>
                  <a:srgbClr val="000000"/>
                </a:solidFill>
                <a:effectLst/>
              </a:rPr>
              <a:t>Not having time (27.18%)</a:t>
            </a:r>
          </a:p>
          <a:p>
            <a:pPr marL="914400" rtl="0" fontAlgn="base">
              <a:buFont typeface="Arial" panose="020B0604020202020204" pitchFamily="34" charset="0"/>
              <a:buChar char="•"/>
            </a:pPr>
            <a:r>
              <a:rPr lang="en-NZ" sz="1800" b="0" i="0" u="none" strike="noStrike" dirty="0">
                <a:solidFill>
                  <a:srgbClr val="000000"/>
                </a:solidFill>
                <a:effectLst/>
              </a:rPr>
              <a:t>Not having anyone to go with (26.7%)</a:t>
            </a:r>
          </a:p>
          <a:p>
            <a:pPr marL="914400" rtl="0" fontAlgn="base">
              <a:buFont typeface="Arial" panose="020B0604020202020204" pitchFamily="34" charset="0"/>
              <a:buChar char="•"/>
            </a:pPr>
            <a:r>
              <a:rPr lang="en-NZ" sz="1800" b="0" i="0" u="none" strike="noStrike" dirty="0">
                <a:solidFill>
                  <a:srgbClr val="000000"/>
                </a:solidFill>
                <a:effectLst/>
              </a:rPr>
              <a:t>Feeling nervous about going (26.7%)</a:t>
            </a:r>
          </a:p>
          <a:p>
            <a:pPr marL="457200" rtl="0"/>
            <a:r>
              <a:rPr lang="en-NZ" sz="1800" b="0" i="0" u="none" strike="noStrike" dirty="0">
                <a:solidFill>
                  <a:srgbClr val="000000"/>
                </a:solidFill>
                <a:effectLst/>
              </a:rPr>
              <a:t>A key barrier </a:t>
            </a:r>
            <a:r>
              <a:rPr lang="en-NZ" sz="1800" b="0" u="none" strike="noStrike" dirty="0">
                <a:solidFill>
                  <a:srgbClr val="000000"/>
                </a:solidFill>
                <a:effectLst/>
              </a:rPr>
              <a:t>was lack of opportunities to do so in a group/with others</a:t>
            </a:r>
            <a:r>
              <a:rPr lang="en-NZ" sz="1800" b="0" i="1" u="none" strike="noStrike" dirty="0">
                <a:solidFill>
                  <a:srgbClr val="000000"/>
                </a:solidFill>
                <a:effectLst/>
              </a:rPr>
              <a:t>. </a:t>
            </a:r>
          </a:p>
          <a:p>
            <a:pPr marL="457200" rtl="0"/>
            <a:r>
              <a:rPr lang="en-NZ" sz="1800" b="0" i="0" u="none" strike="noStrike" dirty="0">
                <a:solidFill>
                  <a:srgbClr val="000000"/>
                </a:solidFill>
                <a:effectLst/>
              </a:rPr>
              <a:t>Barriers tend to differ depending on socio-economic status and self-perceived levels of outdoorsy-ness and experience in outdoor recreation before having children.</a:t>
            </a:r>
          </a:p>
        </p:txBody>
      </p:sp>
      <p:pic>
        <p:nvPicPr>
          <p:cNvPr id="4" name="Content Placeholder 7">
            <a:extLst>
              <a:ext uri="{FF2B5EF4-FFF2-40B4-BE49-F238E27FC236}">
                <a16:creationId xmlns:a16="http://schemas.microsoft.com/office/drawing/2014/main" id="{7D5F9A89-45CA-4D93-9AB1-B1B5E377C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445" y="1396999"/>
            <a:ext cx="4906002" cy="5247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4A2DEC04-0D44-863B-5CA1-F71F9F3B21AA}"/>
              </a:ext>
            </a:extLst>
          </p:cNvPr>
          <p:cNvSpPr txBox="1"/>
          <p:nvPr/>
        </p:nvSpPr>
        <p:spPr>
          <a:xfrm>
            <a:off x="9211552" y="3631623"/>
            <a:ext cx="2303114" cy="1169551"/>
          </a:xfrm>
          <a:prstGeom prst="rect">
            <a:avLst/>
          </a:prstGeom>
          <a:solidFill>
            <a:schemeClr val="accent2"/>
          </a:solidFill>
        </p:spPr>
        <p:txBody>
          <a:bodyPr wrap="square" rtlCol="0">
            <a:spAutoFit/>
          </a:bodyPr>
          <a:lstStyle/>
          <a:p>
            <a:pPr algn="ctr"/>
            <a:r>
              <a:rPr lang="en-NZ" sz="1400" b="1" dirty="0">
                <a:solidFill>
                  <a:schemeClr val="accent6"/>
                </a:solidFill>
              </a:rPr>
              <a:t>Parent-perceived </a:t>
            </a:r>
            <a:br>
              <a:rPr lang="en-NZ" sz="1400" b="1" dirty="0">
                <a:solidFill>
                  <a:schemeClr val="accent6"/>
                </a:solidFill>
              </a:rPr>
            </a:br>
            <a:r>
              <a:rPr lang="en-NZ" sz="1400" b="1" dirty="0">
                <a:solidFill>
                  <a:schemeClr val="accent6"/>
                </a:solidFill>
              </a:rPr>
              <a:t>barriers to </a:t>
            </a:r>
            <a:br>
              <a:rPr lang="en-NZ" sz="1400" b="1" dirty="0">
                <a:solidFill>
                  <a:schemeClr val="accent6"/>
                </a:solidFill>
              </a:rPr>
            </a:br>
            <a:r>
              <a:rPr lang="en-NZ" sz="1400" b="1" dirty="0">
                <a:solidFill>
                  <a:schemeClr val="accent6"/>
                </a:solidFill>
              </a:rPr>
              <a:t>spending time outdoors </a:t>
            </a:r>
            <a:br>
              <a:rPr lang="en-NZ" sz="1400" b="1" dirty="0">
                <a:solidFill>
                  <a:schemeClr val="accent6"/>
                </a:solidFill>
              </a:rPr>
            </a:br>
            <a:r>
              <a:rPr lang="en-NZ" sz="1400" b="1" dirty="0">
                <a:solidFill>
                  <a:schemeClr val="accent6"/>
                </a:solidFill>
              </a:rPr>
              <a:t>with child(ren) </a:t>
            </a:r>
            <a:br>
              <a:rPr lang="en-NZ" sz="1400" b="1" dirty="0">
                <a:solidFill>
                  <a:schemeClr val="accent6"/>
                </a:solidFill>
              </a:rPr>
            </a:br>
            <a:r>
              <a:rPr lang="en-NZ" sz="1400" b="1" dirty="0">
                <a:solidFill>
                  <a:schemeClr val="accent6"/>
                </a:solidFill>
              </a:rPr>
              <a:t>(could select multiple)</a:t>
            </a:r>
          </a:p>
        </p:txBody>
      </p:sp>
    </p:spTree>
    <p:extLst>
      <p:ext uri="{BB962C8B-B14F-4D97-AF65-F5344CB8AC3E}">
        <p14:creationId xmlns:p14="http://schemas.microsoft.com/office/powerpoint/2010/main" val="154309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0DE39F-8181-723A-BD33-B2487CE9379E}"/>
              </a:ext>
            </a:extLst>
          </p:cNvPr>
          <p:cNvSpPr txBox="1"/>
          <p:nvPr/>
        </p:nvSpPr>
        <p:spPr>
          <a:xfrm>
            <a:off x="221111" y="1576156"/>
            <a:ext cx="5699760" cy="553998"/>
          </a:xfrm>
          <a:prstGeom prst="rect">
            <a:avLst/>
          </a:prstGeom>
          <a:solidFill>
            <a:schemeClr val="accent2"/>
          </a:solidFill>
        </p:spPr>
        <p:txBody>
          <a:bodyPr wrap="square" rtlCol="0">
            <a:spAutoFit/>
          </a:bodyPr>
          <a:lstStyle/>
          <a:p>
            <a:pPr algn="ctr"/>
            <a:r>
              <a:rPr lang="en-NZ" sz="1500" b="1" dirty="0">
                <a:solidFill>
                  <a:schemeClr val="accent6"/>
                </a:solidFill>
              </a:rPr>
              <a:t>Tools and resources that parents use to find information about what tracks to access with their child(ren). </a:t>
            </a:r>
          </a:p>
        </p:txBody>
      </p:sp>
      <p:pic>
        <p:nvPicPr>
          <p:cNvPr id="6" name="Picture 5">
            <a:extLst>
              <a:ext uri="{FF2B5EF4-FFF2-40B4-BE49-F238E27FC236}">
                <a16:creationId xmlns:a16="http://schemas.microsoft.com/office/drawing/2014/main" id="{4A3F1757-E9D0-3CF7-F233-91D7A3969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92" y="2130154"/>
            <a:ext cx="5533998" cy="4578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A3E31B73-79CD-87D1-D216-F520232AD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160" y="1998074"/>
            <a:ext cx="5527848" cy="4710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9330CAB4-3CFA-7B64-C240-FD16F6FB7310}"/>
              </a:ext>
            </a:extLst>
          </p:cNvPr>
          <p:cNvSpPr txBox="1"/>
          <p:nvPr/>
        </p:nvSpPr>
        <p:spPr>
          <a:xfrm>
            <a:off x="6360160" y="1552331"/>
            <a:ext cx="5699760" cy="553998"/>
          </a:xfrm>
          <a:prstGeom prst="rect">
            <a:avLst/>
          </a:prstGeom>
          <a:solidFill>
            <a:schemeClr val="accent2"/>
          </a:solidFill>
        </p:spPr>
        <p:txBody>
          <a:bodyPr wrap="square" rtlCol="0">
            <a:spAutoFit/>
          </a:bodyPr>
          <a:lstStyle/>
          <a:p>
            <a:pPr algn="ctr"/>
            <a:r>
              <a:rPr lang="en-NZ" sz="1500" b="1" dirty="0">
                <a:solidFill>
                  <a:schemeClr val="accent6"/>
                </a:solidFill>
              </a:rPr>
              <a:t>Tools and resources that parents utilize to gain information about outdoor-safety with children.</a:t>
            </a:r>
          </a:p>
        </p:txBody>
      </p:sp>
      <p:sp>
        <p:nvSpPr>
          <p:cNvPr id="10" name="TextBox 9">
            <a:extLst>
              <a:ext uri="{FF2B5EF4-FFF2-40B4-BE49-F238E27FC236}">
                <a16:creationId xmlns:a16="http://schemas.microsoft.com/office/drawing/2014/main" id="{894E55A9-D301-B911-6A91-D0C7B3C3B687}"/>
              </a:ext>
            </a:extLst>
          </p:cNvPr>
          <p:cNvSpPr txBox="1"/>
          <p:nvPr/>
        </p:nvSpPr>
        <p:spPr>
          <a:xfrm>
            <a:off x="7447280" y="4071506"/>
            <a:ext cx="2905760" cy="215444"/>
          </a:xfrm>
          <a:prstGeom prst="rect">
            <a:avLst/>
          </a:prstGeom>
          <a:noFill/>
        </p:spPr>
        <p:txBody>
          <a:bodyPr wrap="square" rtlCol="0">
            <a:spAutoFit/>
          </a:bodyPr>
          <a:lstStyle/>
          <a:p>
            <a:r>
              <a:rPr lang="en-NZ" sz="800" dirty="0"/>
              <a:t>Outdoor  Skill or Safety course done BEFORE having kids</a:t>
            </a:r>
          </a:p>
        </p:txBody>
      </p:sp>
      <p:sp>
        <p:nvSpPr>
          <p:cNvPr id="11" name="TextBox 10">
            <a:extLst>
              <a:ext uri="{FF2B5EF4-FFF2-40B4-BE49-F238E27FC236}">
                <a16:creationId xmlns:a16="http://schemas.microsoft.com/office/drawing/2014/main" id="{528FA85C-3DD2-C820-F368-A179A4683E79}"/>
              </a:ext>
            </a:extLst>
          </p:cNvPr>
          <p:cNvSpPr txBox="1"/>
          <p:nvPr/>
        </p:nvSpPr>
        <p:spPr>
          <a:xfrm>
            <a:off x="7447280" y="4419300"/>
            <a:ext cx="2905760" cy="215444"/>
          </a:xfrm>
          <a:prstGeom prst="rect">
            <a:avLst/>
          </a:prstGeom>
          <a:noFill/>
        </p:spPr>
        <p:txBody>
          <a:bodyPr wrap="square" rtlCol="0">
            <a:spAutoFit/>
          </a:bodyPr>
          <a:lstStyle/>
          <a:p>
            <a:r>
              <a:rPr lang="en-NZ" sz="800" dirty="0"/>
              <a:t>Outdoor  Skill or Safety course done AFTER having kids</a:t>
            </a:r>
          </a:p>
        </p:txBody>
      </p:sp>
      <p:sp>
        <p:nvSpPr>
          <p:cNvPr id="12" name="TextBox 11">
            <a:extLst>
              <a:ext uri="{FF2B5EF4-FFF2-40B4-BE49-F238E27FC236}">
                <a16:creationId xmlns:a16="http://schemas.microsoft.com/office/drawing/2014/main" id="{388A85B3-92F0-EC7D-0A80-F9085EF96124}"/>
              </a:ext>
            </a:extLst>
          </p:cNvPr>
          <p:cNvSpPr txBox="1"/>
          <p:nvPr/>
        </p:nvSpPr>
        <p:spPr>
          <a:xfrm>
            <a:off x="303992" y="570190"/>
            <a:ext cx="11584016" cy="615553"/>
          </a:xfrm>
          <a:prstGeom prst="rect">
            <a:avLst/>
          </a:prstGeom>
          <a:noFill/>
        </p:spPr>
        <p:txBody>
          <a:bodyPr wrap="square" rtlCol="0">
            <a:spAutoFit/>
          </a:bodyPr>
          <a:lstStyle/>
          <a:p>
            <a:pPr marL="285750" indent="-285750">
              <a:buFont typeface="Arial" panose="020B0604020202020204" pitchFamily="34" charset="0"/>
              <a:buChar char="•"/>
            </a:pPr>
            <a:r>
              <a:rPr lang="en-NZ" sz="1700" dirty="0"/>
              <a:t>Currently, parents </a:t>
            </a:r>
            <a:r>
              <a:rPr lang="en-NZ" sz="1700" b="1" dirty="0"/>
              <a:t>predominantly turn to social media or word of mouth </a:t>
            </a:r>
            <a:r>
              <a:rPr lang="en-NZ" sz="1700" dirty="0"/>
              <a:t>to determine which tracks/outdoor spaces are suitable for spending time outdoors with their child(ren) (see below). </a:t>
            </a:r>
          </a:p>
        </p:txBody>
      </p:sp>
    </p:spTree>
    <p:extLst>
      <p:ext uri="{BB962C8B-B14F-4D97-AF65-F5344CB8AC3E}">
        <p14:creationId xmlns:p14="http://schemas.microsoft.com/office/powerpoint/2010/main" val="404134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D88D3-079B-A317-7632-F214E1C4C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53040-5387-F984-8C3D-BBA41B5F570A}"/>
              </a:ext>
            </a:extLst>
          </p:cNvPr>
          <p:cNvSpPr>
            <a:spLocks noGrp="1"/>
          </p:cNvSpPr>
          <p:nvPr>
            <p:ph type="title"/>
          </p:nvPr>
        </p:nvSpPr>
        <p:spPr>
          <a:xfrm>
            <a:off x="677334" y="609600"/>
            <a:ext cx="8964506" cy="1320800"/>
          </a:xfrm>
        </p:spPr>
        <p:txBody>
          <a:bodyPr/>
          <a:lstStyle/>
          <a:p>
            <a:r>
              <a:rPr lang="en-NZ" dirty="0">
                <a:solidFill>
                  <a:schemeClr val="accent6"/>
                </a:solidFill>
              </a:rPr>
              <a:t>Research Findings </a:t>
            </a:r>
            <a:r>
              <a:rPr lang="en-NZ" i="1" dirty="0">
                <a:solidFill>
                  <a:schemeClr val="accent6"/>
                </a:solidFill>
              </a:rPr>
              <a:t>– </a:t>
            </a:r>
            <a:r>
              <a:rPr lang="en-NZ" sz="3600" i="1" dirty="0"/>
              <a:t>Answer to our questions</a:t>
            </a:r>
            <a:endParaRPr lang="en-NZ" dirty="0">
              <a:solidFill>
                <a:schemeClr val="accent6"/>
              </a:solidFill>
            </a:endParaRPr>
          </a:p>
        </p:txBody>
      </p:sp>
      <p:sp>
        <p:nvSpPr>
          <p:cNvPr id="3" name="Content Placeholder 2">
            <a:extLst>
              <a:ext uri="{FF2B5EF4-FFF2-40B4-BE49-F238E27FC236}">
                <a16:creationId xmlns:a16="http://schemas.microsoft.com/office/drawing/2014/main" id="{AEBC11FE-4C95-622E-0EA0-837B2DA2EED9}"/>
              </a:ext>
            </a:extLst>
          </p:cNvPr>
          <p:cNvSpPr>
            <a:spLocks noGrp="1"/>
          </p:cNvSpPr>
          <p:nvPr>
            <p:ph idx="1"/>
          </p:nvPr>
        </p:nvSpPr>
        <p:spPr>
          <a:xfrm>
            <a:off x="677334" y="1676400"/>
            <a:ext cx="9299786" cy="4815839"/>
          </a:xfrm>
        </p:spPr>
        <p:txBody>
          <a:bodyPr>
            <a:normAutofit fontScale="85000" lnSpcReduction="10000"/>
          </a:bodyPr>
          <a:lstStyle/>
          <a:p>
            <a:pPr marL="0" indent="0">
              <a:buNone/>
            </a:pPr>
            <a:r>
              <a:rPr lang="en-NZ" sz="1800" b="1" i="1" u="none" strike="noStrike" dirty="0">
                <a:solidFill>
                  <a:srgbClr val="000000"/>
                </a:solidFill>
                <a:effectLst/>
                <a:cs typeface="Times New Roman" panose="02020603050405020304" pitchFamily="18" charset="0"/>
              </a:rPr>
              <a:t>Q: </a:t>
            </a:r>
            <a:r>
              <a:rPr lang="en-NZ" sz="1900" b="0" i="1" u="none" strike="noStrike" dirty="0">
                <a:solidFill>
                  <a:srgbClr val="000000"/>
                </a:solidFill>
                <a:effectLst/>
                <a:cs typeface="Times New Roman" panose="02020603050405020304" pitchFamily="18" charset="0"/>
              </a:rPr>
              <a:t>What barriers exist that prevent new parents from participating in nature-based </a:t>
            </a:r>
            <a:br>
              <a:rPr lang="en-NZ" sz="1900" b="0" i="1" u="none" strike="noStrike" dirty="0">
                <a:solidFill>
                  <a:srgbClr val="000000"/>
                </a:solidFill>
                <a:effectLst/>
                <a:cs typeface="Times New Roman" panose="02020603050405020304" pitchFamily="18" charset="0"/>
              </a:rPr>
            </a:br>
            <a:r>
              <a:rPr lang="en-NZ" sz="1900" b="0" i="1" u="none" strike="noStrike" dirty="0">
                <a:solidFill>
                  <a:srgbClr val="000000"/>
                </a:solidFill>
                <a:effectLst/>
                <a:cs typeface="Times New Roman" panose="02020603050405020304" pitchFamily="18" charset="0"/>
              </a:rPr>
              <a:t>programs with their </a:t>
            </a:r>
            <a:r>
              <a:rPr lang="en-NZ" sz="1900" b="0" i="1" u="none" strike="noStrike" dirty="0" err="1">
                <a:solidFill>
                  <a:srgbClr val="000000"/>
                </a:solidFill>
                <a:effectLst/>
                <a:cs typeface="Times New Roman" panose="02020603050405020304" pitchFamily="18" charset="0"/>
              </a:rPr>
              <a:t>pepi</a:t>
            </a:r>
            <a:r>
              <a:rPr lang="en-NZ" sz="1900" b="0" i="1" u="none" strike="noStrike" dirty="0">
                <a:solidFill>
                  <a:srgbClr val="000000"/>
                </a:solidFill>
                <a:effectLst/>
                <a:cs typeface="Times New Roman" panose="02020603050405020304" pitchFamily="18" charset="0"/>
              </a:rPr>
              <a:t>/</a:t>
            </a:r>
            <a:r>
              <a:rPr lang="en-NZ" sz="1900" b="0" i="1" u="none" strike="noStrike" dirty="0" err="1">
                <a:solidFill>
                  <a:srgbClr val="000000"/>
                </a:solidFill>
                <a:effectLst/>
                <a:cs typeface="Times New Roman" panose="02020603050405020304" pitchFamily="18" charset="0"/>
              </a:rPr>
              <a:t>tamariki</a:t>
            </a:r>
            <a:r>
              <a:rPr lang="en-NZ" sz="1900" b="0" i="1" u="none" strike="noStrike" dirty="0">
                <a:solidFill>
                  <a:srgbClr val="000000"/>
                </a:solidFill>
                <a:effectLst/>
                <a:cs typeface="Times New Roman" panose="02020603050405020304" pitchFamily="18" charset="0"/>
              </a:rPr>
              <a:t>?</a:t>
            </a:r>
          </a:p>
          <a:p>
            <a:pPr marL="0" indent="0">
              <a:buNone/>
            </a:pPr>
            <a:r>
              <a:rPr lang="en-NZ" sz="1900" b="1" dirty="0">
                <a:solidFill>
                  <a:srgbClr val="000000"/>
                </a:solidFill>
                <a:cs typeface="Times New Roman" panose="02020603050405020304" pitchFamily="18" charset="0"/>
              </a:rPr>
              <a:t>Findings:</a:t>
            </a:r>
            <a:endParaRPr lang="en-NZ" sz="1900" b="1" dirty="0"/>
          </a:p>
          <a:p>
            <a:r>
              <a:rPr lang="en-NZ" b="1" dirty="0"/>
              <a:t>Only</a:t>
            </a:r>
            <a:r>
              <a:rPr lang="en-NZ" sz="2400" dirty="0"/>
              <a:t> </a:t>
            </a:r>
            <a:r>
              <a:rPr lang="en-NZ" sz="2400" b="1" dirty="0"/>
              <a:t>7% </a:t>
            </a:r>
            <a:r>
              <a:rPr lang="en-NZ" dirty="0"/>
              <a:t>of parents </a:t>
            </a:r>
            <a:r>
              <a:rPr lang="en-NZ" b="1" i="1" dirty="0"/>
              <a:t>reported being provided with information </a:t>
            </a:r>
            <a:r>
              <a:rPr lang="en-NZ" dirty="0"/>
              <a:t>about the benefits of spending time outdoors, tips on safety or information on where to go when recreating outdoors with children after having a child(ren).</a:t>
            </a:r>
          </a:p>
          <a:p>
            <a:r>
              <a:rPr lang="en-NZ" dirty="0"/>
              <a:t>Yet </a:t>
            </a:r>
            <a:r>
              <a:rPr lang="en-NZ" sz="2400" b="1" dirty="0"/>
              <a:t>85% </a:t>
            </a:r>
            <a:r>
              <a:rPr lang="en-NZ" dirty="0"/>
              <a:t>stated they </a:t>
            </a:r>
            <a:r>
              <a:rPr lang="en-NZ" b="1" i="1" dirty="0"/>
              <a:t>would have liked to receive information</a:t>
            </a:r>
            <a:r>
              <a:rPr lang="en-NZ" dirty="0"/>
              <a:t>/support about the benefits of time outdoors with kids, tips on safety or information on where to go when recreating outdoors with children.</a:t>
            </a:r>
          </a:p>
          <a:p>
            <a:r>
              <a:rPr lang="en-NZ" sz="2400" b="1" dirty="0"/>
              <a:t>74%</a:t>
            </a:r>
            <a:r>
              <a:rPr lang="en-NZ" dirty="0"/>
              <a:t> of respondents said that they </a:t>
            </a:r>
            <a:r>
              <a:rPr lang="en-NZ" b="1" i="1" dirty="0"/>
              <a:t>would like to access more organised outdoor services specific to new parents.</a:t>
            </a:r>
            <a:br>
              <a:rPr lang="en-NZ" b="1" i="1" dirty="0"/>
            </a:br>
            <a:endParaRPr lang="en-NZ" b="1" i="1" dirty="0"/>
          </a:p>
          <a:p>
            <a:r>
              <a:rPr lang="en-NZ" dirty="0"/>
              <a:t>Potentially, the biggest hurdle to participating in a parent-centred, nature-based program is that there are </a:t>
            </a:r>
            <a:r>
              <a:rPr lang="en-NZ" b="1" dirty="0"/>
              <a:t>so few parent-centred, nature-based programs currently existing across Aotearoa</a:t>
            </a:r>
            <a:r>
              <a:rPr lang="en-NZ" dirty="0"/>
              <a:t>. As of October 2024:</a:t>
            </a:r>
          </a:p>
          <a:p>
            <a:r>
              <a:rPr lang="en-NZ" b="1" i="1" dirty="0"/>
              <a:t>16x Nature Playgroups </a:t>
            </a:r>
            <a:r>
              <a:rPr lang="en-NZ" i="1" dirty="0"/>
              <a:t>found that run across Aotearoa (most in Auckland, Christchurch and Wellington)</a:t>
            </a:r>
          </a:p>
          <a:p>
            <a:r>
              <a:rPr lang="en-NZ" b="1" i="1" dirty="0"/>
              <a:t>5x Parent &amp; Child hiking/nature-education groups </a:t>
            </a:r>
            <a:r>
              <a:rPr lang="en-NZ" i="1" dirty="0"/>
              <a:t>found across Aotearoa (Waikato, Northland, Dunedin, Christchurch &amp; Taranaki). Trails &amp; Tots was the first of these groups, and has offered mentorship in the other groups establishing.</a:t>
            </a:r>
            <a:endParaRPr lang="en-NZ" b="1" i="1" dirty="0"/>
          </a:p>
        </p:txBody>
      </p:sp>
      <p:sp>
        <p:nvSpPr>
          <p:cNvPr id="4" name="Content Placeholder 2">
            <a:extLst>
              <a:ext uri="{FF2B5EF4-FFF2-40B4-BE49-F238E27FC236}">
                <a16:creationId xmlns:a16="http://schemas.microsoft.com/office/drawing/2014/main" id="{A4DBFFB8-35F6-9CFB-6D8A-1DE9D933D960}"/>
              </a:ext>
            </a:extLst>
          </p:cNvPr>
          <p:cNvSpPr txBox="1">
            <a:spLocks/>
          </p:cNvSpPr>
          <p:nvPr/>
        </p:nvSpPr>
        <p:spPr>
          <a:xfrm>
            <a:off x="9425094" y="4772025"/>
            <a:ext cx="3365076" cy="10020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NZ" sz="1900" i="1" dirty="0">
                <a:solidFill>
                  <a:srgbClr val="000000"/>
                </a:solidFill>
                <a:cs typeface="Times New Roman" panose="02020603050405020304" pitchFamily="18" charset="0"/>
              </a:rPr>
              <a:t>limited info </a:t>
            </a:r>
            <a:r>
              <a:rPr lang="en-NZ" sz="1900" i="1" dirty="0" err="1">
                <a:solidFill>
                  <a:srgbClr val="000000"/>
                </a:solidFill>
                <a:cs typeface="Times New Roman" panose="02020603050405020304" pitchFamily="18" charset="0"/>
              </a:rPr>
              <a:t>agailable</a:t>
            </a:r>
            <a:r>
              <a:rPr lang="en-NZ" sz="1900" i="1" dirty="0">
                <a:solidFill>
                  <a:srgbClr val="000000"/>
                </a:solidFill>
                <a:cs typeface="Times New Roman" panose="02020603050405020304" pitchFamily="18" charset="0"/>
              </a:rPr>
              <a:t>\</a:t>
            </a:r>
          </a:p>
          <a:p>
            <a:pPr marL="0" indent="0">
              <a:buFont typeface="Wingdings 3" charset="2"/>
              <a:buNone/>
            </a:pPr>
            <a:r>
              <a:rPr lang="en-NZ" sz="1900" b="1" i="1" dirty="0">
                <a:solidFill>
                  <a:srgbClr val="000000"/>
                </a:solidFill>
                <a:cs typeface="Times New Roman" panose="02020603050405020304" pitchFamily="18" charset="0"/>
              </a:rPr>
              <a:t>Doc concession</a:t>
            </a:r>
          </a:p>
          <a:p>
            <a:pPr marL="0" indent="0">
              <a:buFont typeface="Wingdings 3" charset="2"/>
              <a:buNone/>
            </a:pPr>
            <a:endParaRPr lang="en-NZ" b="1" i="1" dirty="0"/>
          </a:p>
        </p:txBody>
      </p:sp>
    </p:spTree>
    <p:extLst>
      <p:ext uri="{BB962C8B-B14F-4D97-AF65-F5344CB8AC3E}">
        <p14:creationId xmlns:p14="http://schemas.microsoft.com/office/powerpoint/2010/main" val="32527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7B15-9CF1-AFEE-5D47-BC745D12F742}"/>
              </a:ext>
            </a:extLst>
          </p:cNvPr>
          <p:cNvSpPr>
            <a:spLocks noGrp="1"/>
          </p:cNvSpPr>
          <p:nvPr>
            <p:ph type="title"/>
          </p:nvPr>
        </p:nvSpPr>
        <p:spPr/>
        <p:txBody>
          <a:bodyPr/>
          <a:lstStyle/>
          <a:p>
            <a:r>
              <a:rPr lang="en-NZ" dirty="0">
                <a:solidFill>
                  <a:schemeClr val="accent6"/>
                </a:solidFill>
              </a:rPr>
              <a:t>Why don’t more nature-based programs exist for parents in Aotearoa?</a:t>
            </a:r>
          </a:p>
        </p:txBody>
      </p:sp>
      <p:sp>
        <p:nvSpPr>
          <p:cNvPr id="3" name="Content Placeholder 2">
            <a:extLst>
              <a:ext uri="{FF2B5EF4-FFF2-40B4-BE49-F238E27FC236}">
                <a16:creationId xmlns:a16="http://schemas.microsoft.com/office/drawing/2014/main" id="{4E693DF8-EA4E-83DF-BB41-0E1DEC253D9F}"/>
              </a:ext>
            </a:extLst>
          </p:cNvPr>
          <p:cNvSpPr>
            <a:spLocks noGrp="1"/>
          </p:cNvSpPr>
          <p:nvPr>
            <p:ph idx="1"/>
          </p:nvPr>
        </p:nvSpPr>
        <p:spPr>
          <a:xfrm>
            <a:off x="677334" y="1930401"/>
            <a:ext cx="9492826" cy="4673600"/>
          </a:xfrm>
        </p:spPr>
        <p:txBody>
          <a:bodyPr>
            <a:normAutofit fontScale="77500" lnSpcReduction="20000"/>
          </a:bodyPr>
          <a:lstStyle/>
          <a:p>
            <a:r>
              <a:rPr lang="en-NZ" dirty="0"/>
              <a:t>Our findings show that nature-based programs have significant health and wellbeing benefits for parents. There is arguably substantial evidence that those with the greatest barriers to spending time outdoors, are the ones who could benefit the most from participation in nature-based programs. The barrier of cost/affordability and access to gear means Trails &amp; Tots/similar nature-based programs should stay </a:t>
            </a:r>
            <a:r>
              <a:rPr lang="en-NZ" dirty="0" err="1"/>
              <a:t>koha</a:t>
            </a:r>
            <a:r>
              <a:rPr lang="en-NZ" dirty="0"/>
              <a:t>-based or free, in order to provide and inclusive and accessible program. This means programs require </a:t>
            </a:r>
            <a:r>
              <a:rPr lang="en-NZ" sz="2200" b="1" dirty="0"/>
              <a:t>funding</a:t>
            </a:r>
            <a:r>
              <a:rPr lang="en-NZ" dirty="0"/>
              <a:t> for coordination, equipment, facilitation, gear library maintenance &amp; growth, etc. </a:t>
            </a:r>
          </a:p>
          <a:p>
            <a:r>
              <a:rPr lang="en-NZ" dirty="0"/>
              <a:t>Liability and </a:t>
            </a:r>
            <a:r>
              <a:rPr lang="en-NZ" sz="2200" b="1" dirty="0"/>
              <a:t>risk management </a:t>
            </a:r>
            <a:r>
              <a:rPr lang="en-NZ" dirty="0"/>
              <a:t>systems need to be in place</a:t>
            </a:r>
          </a:p>
          <a:p>
            <a:r>
              <a:rPr lang="en-NZ" sz="2200" b="1" dirty="0"/>
              <a:t>Limited information available </a:t>
            </a:r>
            <a:r>
              <a:rPr lang="en-NZ" dirty="0"/>
              <a:t>catered to whanau/parents around tracks and outdoor spaces (</a:t>
            </a:r>
            <a:r>
              <a:rPr lang="en-NZ" dirty="0" err="1"/>
              <a:t>eg.</a:t>
            </a:r>
            <a:r>
              <a:rPr lang="en-NZ" dirty="0"/>
              <a:t> Identifying specific hazards as they would relate to having young Tamariki on foot.)</a:t>
            </a:r>
          </a:p>
          <a:p>
            <a:r>
              <a:rPr lang="en-NZ" sz="2200" b="1" dirty="0"/>
              <a:t>Importance of close-proximity tracks </a:t>
            </a:r>
            <a:r>
              <a:rPr lang="en-NZ" dirty="0"/>
              <a:t>AND awareness of said tracks, to reduce drive-time for parents who feel a </a:t>
            </a:r>
            <a:r>
              <a:rPr lang="en-NZ" sz="2200" b="1" dirty="0"/>
              <a:t>barrier is routine/temperament </a:t>
            </a:r>
            <a:r>
              <a:rPr lang="en-NZ" dirty="0"/>
              <a:t>or child not liking car time </a:t>
            </a:r>
          </a:p>
          <a:p>
            <a:r>
              <a:rPr lang="en-NZ" dirty="0"/>
              <a:t>For Trails &amp; Tots/similar businesses to charge a fee, they must pay </a:t>
            </a:r>
            <a:r>
              <a:rPr lang="en-NZ" sz="2200" b="1" dirty="0"/>
              <a:t>concession to use land</a:t>
            </a:r>
            <a:r>
              <a:rPr lang="en-NZ" dirty="0"/>
              <a:t>, which makes cost prohibitive. </a:t>
            </a:r>
            <a:r>
              <a:rPr lang="en-NZ" sz="2200" b="1" dirty="0"/>
              <a:t>DOC and Council would benefit from waiving this concession, as programs provide education, health and wellbeing, conservation awareness, and community benefits, as well as more people aware-of and using tracks and greenspace.</a:t>
            </a:r>
          </a:p>
          <a:p>
            <a:r>
              <a:rPr lang="en-NZ" dirty="0"/>
              <a:t>Requires </a:t>
            </a:r>
            <a:r>
              <a:rPr lang="en-NZ" sz="2200" b="1" dirty="0"/>
              <a:t>unique skillset</a:t>
            </a:r>
            <a:r>
              <a:rPr lang="en-NZ" dirty="0"/>
              <a:t> to set up nature-based programs catered to parents within each region; need substantial regional awareness, understanding of parent-needs, marketing capabilities/reach, support of local GPs/midwives/other parent organisations, risk-management skills to support “meet up” style group.</a:t>
            </a:r>
          </a:p>
        </p:txBody>
      </p:sp>
    </p:spTree>
    <p:extLst>
      <p:ext uri="{BB962C8B-B14F-4D97-AF65-F5344CB8AC3E}">
        <p14:creationId xmlns:p14="http://schemas.microsoft.com/office/powerpoint/2010/main" val="104341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89D4-5ECC-5648-C7D3-E13EC6EB7764}"/>
              </a:ext>
            </a:extLst>
          </p:cNvPr>
          <p:cNvSpPr>
            <a:spLocks noGrp="1"/>
          </p:cNvSpPr>
          <p:nvPr>
            <p:ph type="title"/>
          </p:nvPr>
        </p:nvSpPr>
        <p:spPr>
          <a:xfrm>
            <a:off x="677334" y="373056"/>
            <a:ext cx="8596668" cy="1320800"/>
          </a:xfrm>
        </p:spPr>
        <p:txBody>
          <a:bodyPr/>
          <a:lstStyle/>
          <a:p>
            <a:r>
              <a:rPr lang="en-NZ" dirty="0">
                <a:solidFill>
                  <a:schemeClr val="accent6"/>
                </a:solidFill>
              </a:rPr>
              <a:t>Barriers Preventing Parents from Getting Outdoors with their Children continued</a:t>
            </a:r>
            <a:endParaRPr lang="en-NZ" dirty="0"/>
          </a:p>
        </p:txBody>
      </p:sp>
      <p:sp>
        <p:nvSpPr>
          <p:cNvPr id="3" name="Content Placeholder 2">
            <a:extLst>
              <a:ext uri="{FF2B5EF4-FFF2-40B4-BE49-F238E27FC236}">
                <a16:creationId xmlns:a16="http://schemas.microsoft.com/office/drawing/2014/main" id="{75EEC31D-2D76-3F51-18B8-CD83EE6A16BB}"/>
              </a:ext>
            </a:extLst>
          </p:cNvPr>
          <p:cNvSpPr>
            <a:spLocks noGrp="1"/>
          </p:cNvSpPr>
          <p:nvPr>
            <p:ph idx="1"/>
          </p:nvPr>
        </p:nvSpPr>
        <p:spPr>
          <a:xfrm>
            <a:off x="677334" y="1693856"/>
            <a:ext cx="9909386" cy="5021905"/>
          </a:xfrm>
        </p:spPr>
        <p:txBody>
          <a:bodyPr>
            <a:normAutofit/>
          </a:bodyPr>
          <a:lstStyle/>
          <a:p>
            <a:pPr marL="457200" rtl="0"/>
            <a:r>
              <a:rPr lang="en-NZ" sz="1600" dirty="0"/>
              <a:t>Those </a:t>
            </a:r>
            <a:r>
              <a:rPr lang="en-NZ" sz="1600" b="1" dirty="0"/>
              <a:t>who had attended Trails &amp; Tots or other Nature Playgroups </a:t>
            </a:r>
            <a:r>
              <a:rPr lang="en-NZ" sz="1600" dirty="0"/>
              <a:t>reported </a:t>
            </a:r>
            <a:r>
              <a:rPr lang="en-NZ" sz="1600" b="1" dirty="0"/>
              <a:t>fewer overall barriers </a:t>
            </a:r>
            <a:br>
              <a:rPr lang="en-NZ" sz="1600" b="1" dirty="0"/>
            </a:br>
            <a:r>
              <a:rPr lang="en-NZ" sz="1600" dirty="0"/>
              <a:t>to spending time outdoors with their child(ren), compared to those who had not attended any wh</a:t>
            </a:r>
            <a:r>
              <a:rPr lang="en-NZ" sz="1600" i="0" dirty="0">
                <a:solidFill>
                  <a:srgbClr val="1F1F1F"/>
                </a:solidFill>
                <a:effectLst/>
              </a:rPr>
              <a:t>ā</a:t>
            </a:r>
            <a:r>
              <a:rPr lang="en-NZ" sz="1600" dirty="0"/>
              <a:t>nau-centred nature based programs. Some highlights in the table below. </a:t>
            </a:r>
            <a:endParaRPr lang="en-NZ" sz="1600" i="0" u="none" strike="noStrike" dirty="0">
              <a:solidFill>
                <a:srgbClr val="000000"/>
              </a:solidFill>
              <a:effectLst/>
            </a:endParaRPr>
          </a:p>
          <a:p>
            <a:pPr marL="114300" indent="0" rtl="0">
              <a:buNone/>
            </a:pPr>
            <a:br>
              <a:rPr lang="en-NZ" dirty="0">
                <a:solidFill>
                  <a:srgbClr val="FF0000"/>
                </a:solidFill>
              </a:rPr>
            </a:br>
            <a:br>
              <a:rPr lang="en-NZ" dirty="0">
                <a:solidFill>
                  <a:srgbClr val="FF0000"/>
                </a:solidFill>
              </a:rPr>
            </a:br>
            <a:br>
              <a:rPr lang="en-NZ" dirty="0">
                <a:solidFill>
                  <a:srgbClr val="FF0000"/>
                </a:solidFill>
              </a:rPr>
            </a:br>
            <a:br>
              <a:rPr lang="en-NZ" dirty="0">
                <a:solidFill>
                  <a:srgbClr val="FF0000"/>
                </a:solidFill>
              </a:rPr>
            </a:br>
            <a:br>
              <a:rPr lang="en-NZ" dirty="0">
                <a:solidFill>
                  <a:srgbClr val="FF0000"/>
                </a:solidFill>
              </a:rPr>
            </a:br>
            <a:endParaRPr lang="en-NZ" dirty="0">
              <a:solidFill>
                <a:srgbClr val="FF0000"/>
              </a:solidFill>
            </a:endParaRPr>
          </a:p>
        </p:txBody>
      </p:sp>
      <p:graphicFrame>
        <p:nvGraphicFramePr>
          <p:cNvPr id="4" name="Table 3">
            <a:extLst>
              <a:ext uri="{FF2B5EF4-FFF2-40B4-BE49-F238E27FC236}">
                <a16:creationId xmlns:a16="http://schemas.microsoft.com/office/drawing/2014/main" id="{784ECE70-43EE-0547-D89C-4643DB98FF48}"/>
              </a:ext>
            </a:extLst>
          </p:cNvPr>
          <p:cNvGraphicFramePr>
            <a:graphicFrameLocks noGrp="1"/>
          </p:cNvGraphicFramePr>
          <p:nvPr>
            <p:extLst>
              <p:ext uri="{D42A27DB-BD31-4B8C-83A1-F6EECF244321}">
                <p14:modId xmlns:p14="http://schemas.microsoft.com/office/powerpoint/2010/main" val="3212473781"/>
              </p:ext>
            </p:extLst>
          </p:nvPr>
        </p:nvGraphicFramePr>
        <p:xfrm>
          <a:off x="998029" y="2615551"/>
          <a:ext cx="9267996" cy="3944325"/>
        </p:xfrm>
        <a:graphic>
          <a:graphicData uri="http://schemas.openxmlformats.org/drawingml/2006/table">
            <a:tbl>
              <a:tblPr firstRow="1" bandRow="1">
                <a:tableStyleId>{5C22544A-7EE6-4342-B048-85BDC9FD1C3A}</a:tableStyleId>
              </a:tblPr>
              <a:tblGrid>
                <a:gridCol w="3304077">
                  <a:extLst>
                    <a:ext uri="{9D8B030D-6E8A-4147-A177-3AD203B41FA5}">
                      <a16:colId xmlns:a16="http://schemas.microsoft.com/office/drawing/2014/main" val="1354068803"/>
                    </a:ext>
                  </a:extLst>
                </a:gridCol>
                <a:gridCol w="2788108">
                  <a:extLst>
                    <a:ext uri="{9D8B030D-6E8A-4147-A177-3AD203B41FA5}">
                      <a16:colId xmlns:a16="http://schemas.microsoft.com/office/drawing/2014/main" val="3276939722"/>
                    </a:ext>
                  </a:extLst>
                </a:gridCol>
                <a:gridCol w="3175811">
                  <a:extLst>
                    <a:ext uri="{9D8B030D-6E8A-4147-A177-3AD203B41FA5}">
                      <a16:colId xmlns:a16="http://schemas.microsoft.com/office/drawing/2014/main" val="195881106"/>
                    </a:ext>
                  </a:extLst>
                </a:gridCol>
              </a:tblGrid>
              <a:tr h="684891">
                <a:tc>
                  <a:txBody>
                    <a:bodyPr/>
                    <a:lstStyle/>
                    <a:p>
                      <a:endParaRPr lang="en-NZ"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400" dirty="0"/>
                        <a:t>Has attended Trails &amp; Tots and/or Other Nature Playgroup</a:t>
                      </a:r>
                    </a:p>
                    <a:p>
                      <a:endParaRPr lang="en-NZ" sz="1400" dirty="0"/>
                    </a:p>
                  </a:txBody>
                  <a:tcPr/>
                </a:tc>
                <a:tc>
                  <a:txBody>
                    <a:bodyPr/>
                    <a:lstStyle/>
                    <a:p>
                      <a:r>
                        <a:rPr lang="en-NZ" sz="1400" dirty="0"/>
                        <a:t>Never attended parent/child Nature-Based Program</a:t>
                      </a:r>
                    </a:p>
                  </a:txBody>
                  <a:tcPr/>
                </a:tc>
                <a:extLst>
                  <a:ext uri="{0D108BD9-81ED-4DB2-BD59-A6C34878D82A}">
                    <a16:rowId xmlns:a16="http://schemas.microsoft.com/office/drawing/2014/main" val="11796380"/>
                  </a:ext>
                </a:extLst>
              </a:tr>
              <a:tr h="739551">
                <a:tc>
                  <a:txBody>
                    <a:bodyPr/>
                    <a:lstStyle/>
                    <a:p>
                      <a:r>
                        <a:rPr lang="en-NZ" sz="1200" dirty="0"/>
                        <a:t>I </a:t>
                      </a:r>
                      <a:r>
                        <a:rPr lang="en-NZ" sz="1200" b="1" dirty="0"/>
                        <a:t>know where to find reliable information about what tracks </a:t>
                      </a:r>
                      <a:r>
                        <a:rPr lang="en-NZ" sz="1200" dirty="0"/>
                        <a:t>would suit me and my child(ren) for outdoor activities</a:t>
                      </a:r>
                    </a:p>
                  </a:txBody>
                  <a:tcPr/>
                </a:tc>
                <a:tc>
                  <a:txBody>
                    <a:bodyPr/>
                    <a:lstStyle/>
                    <a:p>
                      <a:r>
                        <a:rPr lang="en-NZ" sz="2000" dirty="0"/>
                        <a:t>62%</a:t>
                      </a:r>
                    </a:p>
                  </a:txBody>
                  <a:tcPr/>
                </a:tc>
                <a:tc>
                  <a:txBody>
                    <a:bodyPr/>
                    <a:lstStyle/>
                    <a:p>
                      <a:r>
                        <a:rPr lang="en-NZ" sz="2000" dirty="0"/>
                        <a:t>49%</a:t>
                      </a:r>
                    </a:p>
                  </a:txBody>
                  <a:tcPr/>
                </a:tc>
                <a:extLst>
                  <a:ext uri="{0D108BD9-81ED-4DB2-BD59-A6C34878D82A}">
                    <a16:rowId xmlns:a16="http://schemas.microsoft.com/office/drawing/2014/main" val="2264852414"/>
                  </a:ext>
                </a:extLst>
              </a:tr>
              <a:tr h="456513">
                <a:tc>
                  <a:txBody>
                    <a:bodyPr/>
                    <a:lstStyle/>
                    <a:p>
                      <a:r>
                        <a:rPr lang="en-NZ" sz="1200" dirty="0"/>
                        <a:t>I </a:t>
                      </a:r>
                      <a:r>
                        <a:rPr lang="en-NZ" sz="1200" b="1" dirty="0"/>
                        <a:t>feel confident in my knowledge on safety </a:t>
                      </a:r>
                      <a:r>
                        <a:rPr lang="en-NZ" sz="1200" dirty="0"/>
                        <a:t>in the outdoors</a:t>
                      </a:r>
                    </a:p>
                  </a:txBody>
                  <a:tcPr/>
                </a:tc>
                <a:tc>
                  <a:txBody>
                    <a:bodyPr/>
                    <a:lstStyle/>
                    <a:p>
                      <a:r>
                        <a:rPr lang="en-NZ" sz="2000" dirty="0"/>
                        <a:t>58%</a:t>
                      </a:r>
                    </a:p>
                  </a:txBody>
                  <a:tcPr/>
                </a:tc>
                <a:tc>
                  <a:txBody>
                    <a:bodyPr/>
                    <a:lstStyle/>
                    <a:p>
                      <a:r>
                        <a:rPr lang="en-NZ" sz="2000" dirty="0"/>
                        <a:t>55%</a:t>
                      </a:r>
                    </a:p>
                  </a:txBody>
                  <a:tcPr/>
                </a:tc>
                <a:extLst>
                  <a:ext uri="{0D108BD9-81ED-4DB2-BD59-A6C34878D82A}">
                    <a16:rowId xmlns:a16="http://schemas.microsoft.com/office/drawing/2014/main" val="21638506"/>
                  </a:ext>
                </a:extLst>
              </a:tr>
              <a:tr h="553014">
                <a:tc>
                  <a:txBody>
                    <a:bodyPr/>
                    <a:lstStyle/>
                    <a:p>
                      <a:r>
                        <a:rPr lang="en-NZ" sz="1200" dirty="0"/>
                        <a:t>I </a:t>
                      </a:r>
                      <a:r>
                        <a:rPr lang="en-NZ" sz="1200" b="1" dirty="0"/>
                        <a:t>feel safe </a:t>
                      </a:r>
                      <a:r>
                        <a:rPr lang="en-NZ" sz="1200" dirty="0"/>
                        <a:t>when I spend time outdoors with my child(ren)</a:t>
                      </a:r>
                    </a:p>
                  </a:txBody>
                  <a:tcPr/>
                </a:tc>
                <a:tc>
                  <a:txBody>
                    <a:bodyPr/>
                    <a:lstStyle/>
                    <a:p>
                      <a:r>
                        <a:rPr lang="en-NZ" sz="2000" dirty="0"/>
                        <a:t>79%</a:t>
                      </a:r>
                    </a:p>
                  </a:txBody>
                  <a:tcPr/>
                </a:tc>
                <a:tc>
                  <a:txBody>
                    <a:bodyPr/>
                    <a:lstStyle/>
                    <a:p>
                      <a:r>
                        <a:rPr lang="en-NZ" sz="2000" dirty="0"/>
                        <a:t>74%</a:t>
                      </a:r>
                    </a:p>
                  </a:txBody>
                  <a:tcPr/>
                </a:tc>
                <a:extLst>
                  <a:ext uri="{0D108BD9-81ED-4DB2-BD59-A6C34878D82A}">
                    <a16:rowId xmlns:a16="http://schemas.microsoft.com/office/drawing/2014/main" val="1447091717"/>
                  </a:ext>
                </a:extLst>
              </a:tr>
              <a:tr h="553014">
                <a:tc>
                  <a:txBody>
                    <a:bodyPr/>
                    <a:lstStyle/>
                    <a:p>
                      <a:r>
                        <a:rPr lang="en-NZ" sz="1200" dirty="0"/>
                        <a:t>Perceived, self-reported level of </a:t>
                      </a:r>
                      <a:br>
                        <a:rPr lang="en-NZ" sz="1200" dirty="0"/>
                      </a:br>
                      <a:r>
                        <a:rPr lang="en-NZ" sz="1200" dirty="0"/>
                        <a:t>“outdoorsy-ness” (average for each group)</a:t>
                      </a:r>
                      <a:br>
                        <a:rPr lang="en-NZ" sz="1200" dirty="0"/>
                      </a:br>
                      <a:r>
                        <a:rPr lang="en-NZ" sz="1200" dirty="0"/>
                        <a:t>Scale was 0-100</a:t>
                      </a:r>
                    </a:p>
                  </a:txBody>
                  <a:tcPr>
                    <a:solidFill>
                      <a:schemeClr val="accent5">
                        <a:lumMod val="20000"/>
                        <a:lumOff val="80000"/>
                      </a:schemeClr>
                    </a:solidFill>
                  </a:tcPr>
                </a:tc>
                <a:tc>
                  <a:txBody>
                    <a:bodyPr/>
                    <a:lstStyle/>
                    <a:p>
                      <a:r>
                        <a:rPr lang="en-NZ" sz="2000" dirty="0"/>
                        <a:t>76</a:t>
                      </a:r>
                    </a:p>
                  </a:txBody>
                  <a:tcPr>
                    <a:solidFill>
                      <a:schemeClr val="accent5">
                        <a:lumMod val="20000"/>
                        <a:lumOff val="80000"/>
                      </a:schemeClr>
                    </a:solidFill>
                  </a:tcPr>
                </a:tc>
                <a:tc>
                  <a:txBody>
                    <a:bodyPr/>
                    <a:lstStyle/>
                    <a:p>
                      <a:r>
                        <a:rPr lang="en-NZ" sz="2000" dirty="0"/>
                        <a:t>71</a:t>
                      </a:r>
                    </a:p>
                  </a:txBody>
                  <a:tcPr>
                    <a:solidFill>
                      <a:schemeClr val="accent5">
                        <a:lumMod val="20000"/>
                        <a:lumOff val="80000"/>
                      </a:schemeClr>
                    </a:solidFill>
                  </a:tcPr>
                </a:tc>
                <a:extLst>
                  <a:ext uri="{0D108BD9-81ED-4DB2-BD59-A6C34878D82A}">
                    <a16:rowId xmlns:a16="http://schemas.microsoft.com/office/drawing/2014/main" val="2510606706"/>
                  </a:ext>
                </a:extLst>
              </a:tr>
              <a:tr h="553014">
                <a:tc>
                  <a:txBody>
                    <a:bodyPr/>
                    <a:lstStyle/>
                    <a:p>
                      <a:r>
                        <a:rPr lang="en-NZ" sz="1200" dirty="0"/>
                        <a:t>Perceived importance of time outdoors being an important factor for personal health and wellbeing (average for each group)</a:t>
                      </a:r>
                      <a:br>
                        <a:rPr lang="en-NZ" sz="1200" dirty="0"/>
                      </a:br>
                      <a:r>
                        <a:rPr lang="en-NZ" sz="1200" dirty="0"/>
                        <a:t>Scale was 0-100</a:t>
                      </a:r>
                    </a:p>
                  </a:txBody>
                  <a:tcPr>
                    <a:solidFill>
                      <a:schemeClr val="accent5">
                        <a:lumMod val="40000"/>
                        <a:lumOff val="60000"/>
                      </a:schemeClr>
                    </a:solidFill>
                  </a:tcPr>
                </a:tc>
                <a:tc>
                  <a:txBody>
                    <a:bodyPr/>
                    <a:lstStyle/>
                    <a:p>
                      <a:r>
                        <a:rPr lang="en-NZ" sz="2000" dirty="0"/>
                        <a:t>94</a:t>
                      </a:r>
                    </a:p>
                  </a:txBody>
                  <a:tcPr>
                    <a:solidFill>
                      <a:schemeClr val="accent5">
                        <a:lumMod val="40000"/>
                        <a:lumOff val="60000"/>
                      </a:schemeClr>
                    </a:solidFill>
                  </a:tcPr>
                </a:tc>
                <a:tc>
                  <a:txBody>
                    <a:bodyPr/>
                    <a:lstStyle/>
                    <a:p>
                      <a:r>
                        <a:rPr lang="en-NZ" sz="2000" dirty="0"/>
                        <a:t>92</a:t>
                      </a:r>
                    </a:p>
                  </a:txBody>
                  <a:tcPr>
                    <a:solidFill>
                      <a:schemeClr val="accent5">
                        <a:lumMod val="40000"/>
                        <a:lumOff val="60000"/>
                      </a:schemeClr>
                    </a:solidFill>
                  </a:tcPr>
                </a:tc>
                <a:extLst>
                  <a:ext uri="{0D108BD9-81ED-4DB2-BD59-A6C34878D82A}">
                    <a16:rowId xmlns:a16="http://schemas.microsoft.com/office/drawing/2014/main" val="3987992256"/>
                  </a:ext>
                </a:extLst>
              </a:tr>
            </a:tbl>
          </a:graphicData>
        </a:graphic>
      </p:graphicFrame>
    </p:spTree>
    <p:extLst>
      <p:ext uri="{BB962C8B-B14F-4D97-AF65-F5344CB8AC3E}">
        <p14:creationId xmlns:p14="http://schemas.microsoft.com/office/powerpoint/2010/main" val="174682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8B1F-8EF1-A822-F5AD-271A5377601E}"/>
              </a:ext>
            </a:extLst>
          </p:cNvPr>
          <p:cNvSpPr>
            <a:spLocks noGrp="1"/>
          </p:cNvSpPr>
          <p:nvPr>
            <p:ph type="title"/>
          </p:nvPr>
        </p:nvSpPr>
        <p:spPr>
          <a:xfrm>
            <a:off x="677334" y="609600"/>
            <a:ext cx="9350586" cy="1320800"/>
          </a:xfrm>
        </p:spPr>
        <p:txBody>
          <a:bodyPr/>
          <a:lstStyle/>
          <a:p>
            <a:r>
              <a:rPr lang="en-NZ" dirty="0">
                <a:solidFill>
                  <a:schemeClr val="accent6"/>
                </a:solidFill>
              </a:rPr>
              <a:t>Research Findings </a:t>
            </a:r>
            <a:r>
              <a:rPr lang="en-NZ" i="1" dirty="0">
                <a:solidFill>
                  <a:schemeClr val="accent6"/>
                </a:solidFill>
              </a:rPr>
              <a:t>– </a:t>
            </a:r>
            <a:r>
              <a:rPr lang="en-NZ" sz="3600" i="1" dirty="0"/>
              <a:t>Answer to our questions</a:t>
            </a:r>
            <a:endParaRPr lang="en-NZ" dirty="0"/>
          </a:p>
        </p:txBody>
      </p:sp>
      <p:sp>
        <p:nvSpPr>
          <p:cNvPr id="3" name="Content Placeholder 2">
            <a:extLst>
              <a:ext uri="{FF2B5EF4-FFF2-40B4-BE49-F238E27FC236}">
                <a16:creationId xmlns:a16="http://schemas.microsoft.com/office/drawing/2014/main" id="{CC843005-3E3E-E3DE-5F21-BC44B4E65721}"/>
              </a:ext>
            </a:extLst>
          </p:cNvPr>
          <p:cNvSpPr>
            <a:spLocks noGrp="1"/>
          </p:cNvSpPr>
          <p:nvPr>
            <p:ph idx="1"/>
          </p:nvPr>
        </p:nvSpPr>
        <p:spPr>
          <a:xfrm>
            <a:off x="677334" y="1407180"/>
            <a:ext cx="5195146" cy="5013940"/>
          </a:xfrm>
        </p:spPr>
        <p:txBody>
          <a:bodyPr>
            <a:normAutofit lnSpcReduction="10000"/>
          </a:bodyPr>
          <a:lstStyle/>
          <a:p>
            <a:pPr marL="0" indent="0">
              <a:buNone/>
            </a:pPr>
            <a:r>
              <a:rPr lang="en-NZ" b="1" i="1" dirty="0"/>
              <a:t>Q: </a:t>
            </a:r>
            <a:r>
              <a:rPr lang="en-NZ" sz="1800" b="0" i="1" u="none" strike="noStrike" dirty="0">
                <a:solidFill>
                  <a:srgbClr val="000000"/>
                </a:solidFill>
                <a:effectLst/>
                <a:cs typeface="Times New Roman" panose="02020603050405020304" pitchFamily="18" charset="0"/>
              </a:rPr>
              <a:t>What benefits (if any) do new parents get from participating in nature-based programs?</a:t>
            </a:r>
          </a:p>
          <a:p>
            <a:pPr marL="0" indent="0">
              <a:buNone/>
            </a:pPr>
            <a:r>
              <a:rPr lang="en-NZ" sz="1800" b="1" i="0" u="none" strike="noStrike" dirty="0">
                <a:solidFill>
                  <a:srgbClr val="000000"/>
                </a:solidFill>
                <a:effectLst/>
              </a:rPr>
              <a:t>Findings: </a:t>
            </a:r>
            <a:r>
              <a:rPr lang="en-NZ" sz="1800" b="0" i="0" u="none" strike="noStrike" dirty="0">
                <a:solidFill>
                  <a:srgbClr val="000000"/>
                </a:solidFill>
                <a:effectLst/>
              </a:rPr>
              <a:t>Non-health and wellbeing related benefits of attending nature-based programs include: </a:t>
            </a:r>
          </a:p>
          <a:p>
            <a:r>
              <a:rPr lang="en-NZ" dirty="0">
                <a:solidFill>
                  <a:srgbClr val="000000"/>
                </a:solidFill>
              </a:rPr>
              <a:t>Improved feelings of connection with outdoor environment (76%)</a:t>
            </a:r>
            <a:endParaRPr lang="en-NZ" sz="1800" b="0" i="0" u="none" strike="noStrike" dirty="0">
              <a:solidFill>
                <a:srgbClr val="000000"/>
              </a:solidFill>
              <a:effectLst/>
            </a:endParaRPr>
          </a:p>
          <a:p>
            <a:r>
              <a:rPr lang="en-NZ" dirty="0">
                <a:solidFill>
                  <a:srgbClr val="000000"/>
                </a:solidFill>
              </a:rPr>
              <a:t>I</a:t>
            </a:r>
            <a:r>
              <a:rPr lang="en-NZ" sz="1800" b="0" i="0" u="none" strike="noStrike" dirty="0">
                <a:solidFill>
                  <a:srgbClr val="000000"/>
                </a:solidFill>
                <a:effectLst/>
              </a:rPr>
              <a:t>mproved knowledge of the region and its trails/ outdoor spaces (61.9%)</a:t>
            </a:r>
          </a:p>
          <a:p>
            <a:r>
              <a:rPr lang="en-NZ" dirty="0">
                <a:solidFill>
                  <a:srgbClr val="000000"/>
                </a:solidFill>
              </a:rPr>
              <a:t>R</a:t>
            </a:r>
            <a:r>
              <a:rPr lang="en-NZ" sz="1800" b="0" i="0" u="none" strike="noStrike" dirty="0">
                <a:solidFill>
                  <a:srgbClr val="000000"/>
                </a:solidFill>
                <a:effectLst/>
              </a:rPr>
              <a:t>eassurance that trails are appropriate for me and my children (46%)</a:t>
            </a:r>
          </a:p>
          <a:p>
            <a:r>
              <a:rPr lang="en-NZ" dirty="0">
                <a:solidFill>
                  <a:srgbClr val="000000"/>
                </a:solidFill>
              </a:rPr>
              <a:t>C</a:t>
            </a:r>
            <a:r>
              <a:rPr lang="en-NZ" sz="1800" b="0" i="0" u="none" strike="noStrike" dirty="0">
                <a:solidFill>
                  <a:srgbClr val="000000"/>
                </a:solidFill>
                <a:effectLst/>
              </a:rPr>
              <a:t>omfort and safety in numbers (41.3%)</a:t>
            </a:r>
          </a:p>
          <a:p>
            <a:pPr marL="0" indent="0">
              <a:buNone/>
            </a:pPr>
            <a:endParaRPr lang="en-NZ" sz="1800" b="0" i="0" u="none" strike="noStrike" dirty="0">
              <a:solidFill>
                <a:srgbClr val="000000"/>
              </a:solidFill>
              <a:effectLst/>
            </a:endParaRPr>
          </a:p>
          <a:p>
            <a:pPr marL="0" indent="0">
              <a:buNone/>
            </a:pPr>
            <a:r>
              <a:rPr lang="en-NZ" sz="1300" i="1" dirty="0">
                <a:solidFill>
                  <a:srgbClr val="000000"/>
                </a:solidFill>
              </a:rPr>
              <a:t>*The above statistics are from Trails &amp; Tots participant respondents, and refers to benefits received from attending Trails &amp; Tots program. The figure (right) are perceived benefits of time outdoors as reported by all respondents to the Aotearoa-wide survey. </a:t>
            </a:r>
            <a:endParaRPr lang="en-NZ" sz="1300" i="1" dirty="0"/>
          </a:p>
        </p:txBody>
      </p:sp>
      <p:pic>
        <p:nvPicPr>
          <p:cNvPr id="5" name="Picture 4">
            <a:extLst>
              <a:ext uri="{FF2B5EF4-FFF2-40B4-BE49-F238E27FC236}">
                <a16:creationId xmlns:a16="http://schemas.microsoft.com/office/drawing/2014/main" id="{4573062B-1D7E-10C3-348F-8C07E5FA0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42" y="1804924"/>
            <a:ext cx="5106610" cy="48066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09142E59-3851-6D89-D401-8C24F8737AD3}"/>
              </a:ext>
            </a:extLst>
          </p:cNvPr>
          <p:cNvSpPr txBox="1"/>
          <p:nvPr/>
        </p:nvSpPr>
        <p:spPr>
          <a:xfrm>
            <a:off x="6922346" y="1407180"/>
            <a:ext cx="4592320" cy="523220"/>
          </a:xfrm>
          <a:prstGeom prst="rect">
            <a:avLst/>
          </a:prstGeom>
          <a:solidFill>
            <a:schemeClr val="accent2"/>
          </a:solidFill>
        </p:spPr>
        <p:txBody>
          <a:bodyPr wrap="square" rtlCol="0">
            <a:spAutoFit/>
          </a:bodyPr>
          <a:lstStyle/>
          <a:p>
            <a:pPr algn="ctr"/>
            <a:r>
              <a:rPr lang="en-NZ" sz="1400" b="1" dirty="0">
                <a:solidFill>
                  <a:schemeClr val="accent6"/>
                </a:solidFill>
              </a:rPr>
              <a:t>Perceived benefits for parents from spending time outdoors with their child(ren)</a:t>
            </a:r>
          </a:p>
        </p:txBody>
      </p:sp>
    </p:spTree>
    <p:extLst>
      <p:ext uri="{BB962C8B-B14F-4D97-AF65-F5344CB8AC3E}">
        <p14:creationId xmlns:p14="http://schemas.microsoft.com/office/powerpoint/2010/main" val="90021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A28F-556E-6328-4DD4-83D169E805F2}"/>
              </a:ext>
            </a:extLst>
          </p:cNvPr>
          <p:cNvSpPr>
            <a:spLocks noGrp="1"/>
          </p:cNvSpPr>
          <p:nvPr>
            <p:ph type="title"/>
          </p:nvPr>
        </p:nvSpPr>
        <p:spPr>
          <a:xfrm>
            <a:off x="677334" y="609600"/>
            <a:ext cx="8832426" cy="1320800"/>
          </a:xfrm>
        </p:spPr>
        <p:txBody>
          <a:bodyPr/>
          <a:lstStyle/>
          <a:p>
            <a:r>
              <a:rPr lang="en-NZ" dirty="0">
                <a:solidFill>
                  <a:schemeClr val="accent6"/>
                </a:solidFill>
              </a:rPr>
              <a:t>Research Findings </a:t>
            </a:r>
            <a:r>
              <a:rPr lang="en-NZ" i="1" dirty="0">
                <a:solidFill>
                  <a:schemeClr val="accent6"/>
                </a:solidFill>
              </a:rPr>
              <a:t>– </a:t>
            </a:r>
            <a:r>
              <a:rPr lang="en-NZ" sz="3600" i="1" dirty="0"/>
              <a:t>Answer to our questions</a:t>
            </a:r>
            <a:endParaRPr lang="en-NZ" dirty="0"/>
          </a:p>
        </p:txBody>
      </p:sp>
      <p:sp>
        <p:nvSpPr>
          <p:cNvPr id="3" name="Content Placeholder 2">
            <a:extLst>
              <a:ext uri="{FF2B5EF4-FFF2-40B4-BE49-F238E27FC236}">
                <a16:creationId xmlns:a16="http://schemas.microsoft.com/office/drawing/2014/main" id="{FA01FB87-89B4-A3B0-8B60-65900E6A6B5F}"/>
              </a:ext>
            </a:extLst>
          </p:cNvPr>
          <p:cNvSpPr>
            <a:spLocks noGrp="1"/>
          </p:cNvSpPr>
          <p:nvPr>
            <p:ph idx="1"/>
          </p:nvPr>
        </p:nvSpPr>
        <p:spPr>
          <a:xfrm>
            <a:off x="677334" y="1656081"/>
            <a:ext cx="8596668" cy="4385282"/>
          </a:xfrm>
        </p:spPr>
        <p:txBody>
          <a:bodyPr>
            <a:normAutofit/>
          </a:bodyPr>
          <a:lstStyle/>
          <a:p>
            <a:pPr marL="0" indent="0" rtl="0">
              <a:buNone/>
            </a:pPr>
            <a:r>
              <a:rPr lang="en-NZ" sz="1800" b="1" i="1" u="none" strike="noStrike" dirty="0">
                <a:solidFill>
                  <a:srgbClr val="000000"/>
                </a:solidFill>
                <a:effectLst/>
                <a:cs typeface="Times New Roman" panose="02020603050405020304" pitchFamily="18" charset="0"/>
              </a:rPr>
              <a:t>Q: </a:t>
            </a:r>
            <a:r>
              <a:rPr lang="en-NZ" sz="1800" b="0" i="1" u="none" strike="noStrike" dirty="0">
                <a:solidFill>
                  <a:srgbClr val="000000"/>
                </a:solidFill>
                <a:effectLst/>
                <a:cs typeface="Times New Roman" panose="02020603050405020304" pitchFamily="18" charset="0"/>
              </a:rPr>
              <a:t>Does participation in nature-based programs build stronger care for, and connection</a:t>
            </a:r>
            <a:r>
              <a:rPr lang="en-NZ" i="1" dirty="0">
                <a:cs typeface="Times New Roman" panose="02020603050405020304" pitchFamily="18" charset="0"/>
              </a:rPr>
              <a:t> </a:t>
            </a:r>
            <a:r>
              <a:rPr lang="en-NZ" sz="1800" b="0" i="1" u="none" strike="noStrike" dirty="0">
                <a:solidFill>
                  <a:srgbClr val="000000"/>
                </a:solidFill>
                <a:effectLst/>
                <a:cs typeface="Times New Roman" panose="02020603050405020304" pitchFamily="18" charset="0"/>
              </a:rPr>
              <a:t>between, new parents/whānau and local </a:t>
            </a:r>
            <a:r>
              <a:rPr lang="en-NZ" sz="1800" b="0" i="1" u="none" strike="noStrike" dirty="0" err="1">
                <a:solidFill>
                  <a:srgbClr val="000000"/>
                </a:solidFill>
                <a:effectLst/>
                <a:cs typeface="Times New Roman" panose="02020603050405020304" pitchFamily="18" charset="0"/>
              </a:rPr>
              <a:t>taiao</a:t>
            </a:r>
            <a:r>
              <a:rPr lang="en-NZ" sz="1800" b="0" i="1" u="none" strike="noStrike" dirty="0">
                <a:solidFill>
                  <a:srgbClr val="000000"/>
                </a:solidFill>
                <a:effectLst/>
                <a:cs typeface="Times New Roman" panose="02020603050405020304" pitchFamily="18" charset="0"/>
              </a:rPr>
              <a:t>/nature?</a:t>
            </a:r>
          </a:p>
          <a:p>
            <a:pPr marL="0" indent="0" rtl="0">
              <a:buNone/>
            </a:pPr>
            <a:r>
              <a:rPr lang="en-NZ" sz="1800" b="1" u="none" strike="noStrike" dirty="0">
                <a:solidFill>
                  <a:srgbClr val="000000"/>
                </a:solidFill>
                <a:effectLst/>
                <a:cs typeface="Times New Roman" panose="02020603050405020304" pitchFamily="18" charset="0"/>
              </a:rPr>
              <a:t>Findings:</a:t>
            </a:r>
          </a:p>
          <a:p>
            <a:r>
              <a:rPr lang="en-NZ" sz="1800" i="0" u="none" strike="noStrike" dirty="0">
                <a:solidFill>
                  <a:srgbClr val="000000"/>
                </a:solidFill>
                <a:effectLst/>
                <a:latin typeface="Times New Roman" panose="02020603050405020304" pitchFamily="18" charset="0"/>
              </a:rPr>
              <a:t>Improved feelings of connection with nature (76.2%)</a:t>
            </a:r>
          </a:p>
          <a:p>
            <a:r>
              <a:rPr lang="en-NZ" dirty="0">
                <a:solidFill>
                  <a:srgbClr val="000000"/>
                </a:solidFill>
                <a:latin typeface="Times New Roman" panose="02020603050405020304" pitchFamily="18" charset="0"/>
                <a:cs typeface="Times New Roman" panose="02020603050405020304" pitchFamily="18" charset="0"/>
              </a:rPr>
              <a:t>Improved knowledge and awareness of region’s trails/outdoor space (67%)</a:t>
            </a:r>
            <a:endParaRPr lang="en-NZ" sz="1800" b="0" i="0" u="none" strike="noStrike" dirty="0">
              <a:solidFill>
                <a:srgbClr val="000000"/>
              </a:solidFill>
              <a:effectLst/>
              <a:latin typeface="Times New Roman" panose="02020603050405020304" pitchFamily="18" charset="0"/>
            </a:endParaRPr>
          </a:p>
          <a:p>
            <a:pPr marL="0" indent="0" rtl="0" fontAlgn="base">
              <a:buNone/>
            </a:pPr>
            <a:r>
              <a:rPr lang="en-NZ" sz="1800" b="0" i="0" u="none" strike="noStrike" dirty="0">
                <a:solidFill>
                  <a:srgbClr val="000000"/>
                </a:solidFill>
                <a:effectLst/>
                <a:latin typeface="Times New Roman" panose="02020603050405020304" pitchFamily="18" charset="0"/>
              </a:rPr>
              <a:t>Most people reported feeling less adventurous, taking fewer risks and doing fewer, different outdoor activities than before having children. </a:t>
            </a:r>
            <a:r>
              <a:rPr lang="en-NZ" sz="1800" b="1" i="0" u="none" strike="noStrike" dirty="0">
                <a:solidFill>
                  <a:srgbClr val="000000"/>
                </a:solidFill>
                <a:effectLst/>
                <a:latin typeface="Times New Roman" panose="02020603050405020304" pitchFamily="18" charset="0"/>
              </a:rPr>
              <a:t>However, the feeling of connectedness with nature increased after having children. </a:t>
            </a:r>
          </a:p>
          <a:p>
            <a:pPr marL="0" indent="0" rtl="0" fontAlgn="base">
              <a:buNone/>
            </a:pPr>
            <a:r>
              <a:rPr lang="en-NZ" sz="1800" b="0" i="1" u="none" strike="noStrike" dirty="0">
                <a:solidFill>
                  <a:srgbClr val="000000"/>
                </a:solidFill>
                <a:effectLst/>
                <a:latin typeface="Times New Roman" panose="02020603050405020304" pitchFamily="18" charset="0"/>
              </a:rPr>
              <a:t>“I feel like since having kids I am more connected with nature in that we need to be in it more to keep us all sane and healthy - the need to be in nature feels much stronger post children perhaps from needing to get out of the house, education and fun and energy for kids but also mental health”</a:t>
            </a:r>
            <a:endParaRPr lang="en-NZ" i="1" dirty="0">
              <a:cs typeface="Times New Roman" panose="02020603050405020304" pitchFamily="18" charset="0"/>
            </a:endParaRPr>
          </a:p>
        </p:txBody>
      </p:sp>
    </p:spTree>
    <p:extLst>
      <p:ext uri="{BB962C8B-B14F-4D97-AF65-F5344CB8AC3E}">
        <p14:creationId xmlns:p14="http://schemas.microsoft.com/office/powerpoint/2010/main" val="109587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1DBB-1BDF-E1E3-12F8-28AFAB6F0DE3}"/>
              </a:ext>
            </a:extLst>
          </p:cNvPr>
          <p:cNvSpPr>
            <a:spLocks noGrp="1"/>
          </p:cNvSpPr>
          <p:nvPr>
            <p:ph type="title"/>
          </p:nvPr>
        </p:nvSpPr>
        <p:spPr>
          <a:xfrm>
            <a:off x="677334" y="609600"/>
            <a:ext cx="9005146" cy="1320800"/>
          </a:xfrm>
        </p:spPr>
        <p:txBody>
          <a:bodyPr/>
          <a:lstStyle/>
          <a:p>
            <a:r>
              <a:rPr lang="en-NZ" dirty="0">
                <a:solidFill>
                  <a:schemeClr val="accent6"/>
                </a:solidFill>
              </a:rPr>
              <a:t>Research Findings </a:t>
            </a:r>
            <a:r>
              <a:rPr lang="en-NZ" i="1" dirty="0">
                <a:solidFill>
                  <a:schemeClr val="accent6"/>
                </a:solidFill>
              </a:rPr>
              <a:t>– </a:t>
            </a:r>
            <a:r>
              <a:rPr lang="en-NZ" sz="3600" i="1" dirty="0"/>
              <a:t>Answer to our questions</a:t>
            </a:r>
            <a:endParaRPr lang="en-NZ" dirty="0"/>
          </a:p>
        </p:txBody>
      </p:sp>
      <p:sp>
        <p:nvSpPr>
          <p:cNvPr id="3" name="Content Placeholder 2">
            <a:extLst>
              <a:ext uri="{FF2B5EF4-FFF2-40B4-BE49-F238E27FC236}">
                <a16:creationId xmlns:a16="http://schemas.microsoft.com/office/drawing/2014/main" id="{2CE4009A-88C7-9A2D-BB85-FBA7D6337B99}"/>
              </a:ext>
            </a:extLst>
          </p:cNvPr>
          <p:cNvSpPr>
            <a:spLocks noGrp="1"/>
          </p:cNvSpPr>
          <p:nvPr>
            <p:ph idx="1"/>
          </p:nvPr>
        </p:nvSpPr>
        <p:spPr>
          <a:xfrm>
            <a:off x="677334" y="1798320"/>
            <a:ext cx="8934026" cy="4602479"/>
          </a:xfrm>
        </p:spPr>
        <p:txBody>
          <a:bodyPr>
            <a:normAutofit fontScale="92500" lnSpcReduction="10000"/>
          </a:bodyPr>
          <a:lstStyle/>
          <a:p>
            <a:pPr marL="0" indent="0" rtl="0">
              <a:buNone/>
            </a:pPr>
            <a:r>
              <a:rPr lang="en-NZ" sz="1800" b="1" i="1" u="none" strike="noStrike" dirty="0">
                <a:solidFill>
                  <a:srgbClr val="000000"/>
                </a:solidFill>
                <a:effectLst/>
                <a:cs typeface="Times New Roman" panose="02020603050405020304" pitchFamily="18" charset="0"/>
              </a:rPr>
              <a:t>Q: </a:t>
            </a:r>
            <a:r>
              <a:rPr lang="en-NZ" sz="1800" b="0" i="1" u="none" strike="noStrike" dirty="0">
                <a:solidFill>
                  <a:srgbClr val="000000"/>
                </a:solidFill>
                <a:effectLst/>
                <a:cs typeface="Times New Roman" panose="02020603050405020304" pitchFamily="18" charset="0"/>
              </a:rPr>
              <a:t>What connections are formed for new parents through participation in nature-based programs; connection with others, with nature, with their child(ren), with their own wellness, etc.</a:t>
            </a:r>
          </a:p>
          <a:p>
            <a:pPr marL="0" indent="0" rtl="0">
              <a:buNone/>
            </a:pPr>
            <a:r>
              <a:rPr lang="en-NZ" b="1" dirty="0">
                <a:effectLst/>
                <a:cs typeface="Times New Roman" panose="02020603050405020304" pitchFamily="18" charset="0"/>
              </a:rPr>
              <a:t>Findings:</a:t>
            </a:r>
          </a:p>
          <a:p>
            <a:r>
              <a:rPr lang="en-NZ" sz="1800" b="0" i="0" u="none" strike="noStrike" dirty="0">
                <a:solidFill>
                  <a:srgbClr val="000000"/>
                </a:solidFill>
                <a:effectLst/>
                <a:latin typeface="Times New Roman" panose="02020603050405020304" pitchFamily="18" charset="0"/>
              </a:rPr>
              <a:t>Before and After surveys at Trails and Tots meetups showed that,</a:t>
            </a:r>
            <a:r>
              <a:rPr lang="en-NZ" sz="1800" b="1" i="0" u="none" strike="noStrike" dirty="0">
                <a:solidFill>
                  <a:srgbClr val="000000"/>
                </a:solidFill>
                <a:effectLst/>
                <a:latin typeface="Times New Roman" panose="02020603050405020304" pitchFamily="18" charset="0"/>
              </a:rPr>
              <a:t> in all cases</a:t>
            </a:r>
            <a:r>
              <a:rPr lang="en-NZ" sz="1800" b="0" i="0" u="none" strike="noStrike" dirty="0">
                <a:solidFill>
                  <a:srgbClr val="000000"/>
                </a:solidFill>
                <a:effectLst/>
                <a:latin typeface="Times New Roman" panose="02020603050405020304" pitchFamily="18" charset="0"/>
              </a:rPr>
              <a:t>, participants </a:t>
            </a:r>
            <a:r>
              <a:rPr lang="en-NZ" sz="1800" b="1" i="0" u="none" strike="noStrike" dirty="0">
                <a:solidFill>
                  <a:srgbClr val="000000"/>
                </a:solidFill>
                <a:effectLst/>
                <a:latin typeface="Times New Roman" panose="02020603050405020304" pitchFamily="18" charset="0"/>
              </a:rPr>
              <a:t>increased their perception of feeling relaxed, rested, content, connected to nature, attuned to child and/or sociable. </a:t>
            </a:r>
            <a:br>
              <a:rPr lang="en-NZ" sz="1800" b="1" i="0" u="none" strike="noStrike" dirty="0">
                <a:solidFill>
                  <a:srgbClr val="000000"/>
                </a:solidFill>
                <a:effectLst/>
                <a:latin typeface="Times New Roman" panose="02020603050405020304" pitchFamily="18" charset="0"/>
              </a:rPr>
            </a:br>
            <a:endParaRPr lang="en-NZ" sz="1800" b="0" i="1" u="none" strike="noStrike" dirty="0">
              <a:solidFill>
                <a:srgbClr val="000000"/>
              </a:solidFill>
              <a:effectLst/>
              <a:latin typeface="Times New Roman" panose="02020603050405020304" pitchFamily="18" charset="0"/>
            </a:endParaRPr>
          </a:p>
          <a:p>
            <a:pPr marL="0" indent="0" rtl="0">
              <a:buNone/>
            </a:pPr>
            <a:r>
              <a:rPr lang="en-NZ" sz="1800" b="0" i="1" u="none" strike="noStrike" dirty="0">
                <a:solidFill>
                  <a:srgbClr val="000000"/>
                </a:solidFill>
                <a:effectLst/>
                <a:latin typeface="Times New Roman" panose="02020603050405020304" pitchFamily="18" charset="0"/>
              </a:rPr>
              <a:t>“Taking time to walk, even in urban green spaces, was a really important part of my postpartum experience. It made the adjustment easier, less stressful and created common enjoying for my children and I.“</a:t>
            </a:r>
            <a:endParaRPr lang="en-NZ" b="0" dirty="0">
              <a:effectLst/>
            </a:endParaRPr>
          </a:p>
          <a:p>
            <a:pPr marL="0" indent="0" rtl="0">
              <a:buNone/>
            </a:pPr>
            <a:r>
              <a:rPr lang="en-NZ" sz="1800" b="0" i="1" u="none" strike="noStrike" dirty="0">
                <a:solidFill>
                  <a:srgbClr val="000000"/>
                </a:solidFill>
                <a:effectLst/>
                <a:latin typeface="Times New Roman" panose="02020603050405020304" pitchFamily="18" charset="0"/>
              </a:rPr>
              <a:t>“I had to really readjust my expectations of what I could do physically compared to before having my son. I've had to slow down which has both been wonderful &amp; challenging.” </a:t>
            </a:r>
            <a:endParaRPr lang="en-NZ" b="0" dirty="0">
              <a:effectLst/>
            </a:endParaRPr>
          </a:p>
          <a:p>
            <a:pPr marL="0" indent="0" rtl="0">
              <a:buNone/>
            </a:pPr>
            <a:r>
              <a:rPr lang="en-NZ" sz="1800" b="0" i="1" u="none" strike="noStrike" dirty="0">
                <a:solidFill>
                  <a:srgbClr val="000000"/>
                </a:solidFill>
                <a:effectLst/>
                <a:latin typeface="Times New Roman" panose="02020603050405020304" pitchFamily="18" charset="0"/>
              </a:rPr>
              <a:t>“For me, since having kids it’s really confirmed how important nature is for my sanity and my children’s sanity. It’s a necessity rather than something I enjoy.” </a:t>
            </a:r>
            <a:endParaRPr lang="en-NZ" b="0" dirty="0">
              <a:effectLst/>
            </a:endParaRPr>
          </a:p>
          <a:p>
            <a:pPr marL="0" indent="0" rtl="0">
              <a:buNone/>
            </a:pPr>
            <a:r>
              <a:rPr lang="en-NZ" sz="1800" b="0" i="1" u="none" strike="noStrike" dirty="0">
                <a:solidFill>
                  <a:srgbClr val="000000"/>
                </a:solidFill>
                <a:effectLst/>
                <a:latin typeface="Times New Roman" panose="02020603050405020304" pitchFamily="18" charset="0"/>
              </a:rPr>
              <a:t>“I’ve actually started giving more importance to outdoors since having a kid”</a:t>
            </a:r>
            <a:endParaRPr lang="en-NZ" dirty="0"/>
          </a:p>
        </p:txBody>
      </p:sp>
    </p:spTree>
    <p:extLst>
      <p:ext uri="{BB962C8B-B14F-4D97-AF65-F5344CB8AC3E}">
        <p14:creationId xmlns:p14="http://schemas.microsoft.com/office/powerpoint/2010/main" val="69018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4A12-96ED-C239-5386-4FC882DDB726}"/>
              </a:ext>
            </a:extLst>
          </p:cNvPr>
          <p:cNvSpPr>
            <a:spLocks noGrp="1"/>
          </p:cNvSpPr>
          <p:nvPr>
            <p:ph type="title"/>
          </p:nvPr>
        </p:nvSpPr>
        <p:spPr/>
        <p:txBody>
          <a:bodyPr/>
          <a:lstStyle/>
          <a:p>
            <a:r>
              <a:rPr lang="en-NZ" dirty="0">
                <a:solidFill>
                  <a:schemeClr val="accent6"/>
                </a:solidFill>
              </a:rPr>
              <a:t>Effects of Nature-Based Programs on Parental Health &amp; Wellbeing</a:t>
            </a:r>
          </a:p>
        </p:txBody>
      </p:sp>
      <p:sp>
        <p:nvSpPr>
          <p:cNvPr id="3" name="Content Placeholder 2">
            <a:extLst>
              <a:ext uri="{FF2B5EF4-FFF2-40B4-BE49-F238E27FC236}">
                <a16:creationId xmlns:a16="http://schemas.microsoft.com/office/drawing/2014/main" id="{B2BB6B5A-5A89-63A5-9DC4-21961849DC65}"/>
              </a:ext>
            </a:extLst>
          </p:cNvPr>
          <p:cNvSpPr>
            <a:spLocks noGrp="1"/>
          </p:cNvSpPr>
          <p:nvPr>
            <p:ph idx="1"/>
          </p:nvPr>
        </p:nvSpPr>
        <p:spPr/>
        <p:txBody>
          <a:bodyPr/>
          <a:lstStyle/>
          <a:p>
            <a:r>
              <a:rPr lang="en-NZ" dirty="0"/>
              <a:t>Pie Chart with Benefits of time outdoors</a:t>
            </a:r>
          </a:p>
          <a:p>
            <a:r>
              <a:rPr lang="en-NZ" dirty="0"/>
              <a:t>Notes to supplement</a:t>
            </a:r>
          </a:p>
          <a:p>
            <a:r>
              <a:rPr lang="en-NZ" dirty="0"/>
              <a:t>Special notes related to stress scale? </a:t>
            </a:r>
            <a:r>
              <a:rPr lang="en-NZ" dirty="0" err="1"/>
              <a:t>Eg.</a:t>
            </a:r>
            <a:r>
              <a:rPr lang="en-NZ" dirty="0"/>
              <a:t> Those facing more stress and anxiety less likely to report feeling benefits of fitness, social and more likely to report benefits of safety, information, community.</a:t>
            </a:r>
          </a:p>
          <a:p>
            <a:r>
              <a:rPr lang="en-NZ" dirty="0"/>
              <a:t>Parents with an infant, regardless of number of total children, are more stressed (Cite additional source with stats on parent cortisol levels)</a:t>
            </a:r>
          </a:p>
        </p:txBody>
      </p:sp>
      <p:sp>
        <p:nvSpPr>
          <p:cNvPr id="4" name="&quot;Not Allowed&quot; Symbol 3">
            <a:extLst>
              <a:ext uri="{FF2B5EF4-FFF2-40B4-BE49-F238E27FC236}">
                <a16:creationId xmlns:a16="http://schemas.microsoft.com/office/drawing/2014/main" id="{FB1F3D66-C725-B99E-A709-ED929F66447F}"/>
              </a:ext>
            </a:extLst>
          </p:cNvPr>
          <p:cNvSpPr/>
          <p:nvPr/>
        </p:nvSpPr>
        <p:spPr>
          <a:xfrm>
            <a:off x="10163386" y="518160"/>
            <a:ext cx="1351280" cy="1320800"/>
          </a:xfrm>
          <a:prstGeom prst="noSmoking">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309035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87CB-799D-7CA1-2DBA-D6BD2135D5FD}"/>
              </a:ext>
            </a:extLst>
          </p:cNvPr>
          <p:cNvSpPr>
            <a:spLocks noGrp="1"/>
          </p:cNvSpPr>
          <p:nvPr>
            <p:ph type="title"/>
          </p:nvPr>
        </p:nvSpPr>
        <p:spPr/>
        <p:txBody>
          <a:bodyPr/>
          <a:lstStyle/>
          <a:p>
            <a:r>
              <a:rPr lang="en-NZ" dirty="0">
                <a:solidFill>
                  <a:schemeClr val="accent6"/>
                </a:solidFill>
              </a:rPr>
              <a:t>What Support is Needed?</a:t>
            </a:r>
            <a:br>
              <a:rPr lang="en-NZ" dirty="0">
                <a:solidFill>
                  <a:schemeClr val="accent6"/>
                </a:solidFill>
              </a:rPr>
            </a:br>
            <a:r>
              <a:rPr lang="en-NZ" dirty="0">
                <a:solidFill>
                  <a:schemeClr val="accent6"/>
                </a:solidFill>
              </a:rPr>
              <a:t>Recommendations and Next Steps</a:t>
            </a:r>
          </a:p>
        </p:txBody>
      </p:sp>
      <p:sp>
        <p:nvSpPr>
          <p:cNvPr id="3" name="Content Placeholder 2">
            <a:extLst>
              <a:ext uri="{FF2B5EF4-FFF2-40B4-BE49-F238E27FC236}">
                <a16:creationId xmlns:a16="http://schemas.microsoft.com/office/drawing/2014/main" id="{3DBFC7A4-36F3-1D2B-571E-3BC17FADCC77}"/>
              </a:ext>
            </a:extLst>
          </p:cNvPr>
          <p:cNvSpPr>
            <a:spLocks noGrp="1"/>
          </p:cNvSpPr>
          <p:nvPr>
            <p:ph idx="1"/>
          </p:nvPr>
        </p:nvSpPr>
        <p:spPr>
          <a:xfrm>
            <a:off x="677334" y="1930400"/>
            <a:ext cx="8596668" cy="4389119"/>
          </a:xfrm>
        </p:spPr>
        <p:txBody>
          <a:bodyPr>
            <a:normAutofit fontScale="92500" lnSpcReduction="10000"/>
          </a:bodyPr>
          <a:lstStyle/>
          <a:p>
            <a:pPr marL="114300" indent="0" rtl="0" fontAlgn="base">
              <a:buNone/>
            </a:pPr>
            <a:r>
              <a:rPr lang="en-NZ" sz="1800" b="1" i="0" u="none" strike="noStrike" dirty="0">
                <a:solidFill>
                  <a:srgbClr val="000000"/>
                </a:solidFill>
                <a:effectLst/>
                <a:latin typeface="Times New Roman" panose="02020603050405020304" pitchFamily="18" charset="0"/>
              </a:rPr>
              <a:t>1</a:t>
            </a:r>
            <a:r>
              <a:rPr lang="en-NZ" sz="2600" b="1" i="0" u="none" strike="noStrike" dirty="0">
                <a:solidFill>
                  <a:srgbClr val="000000"/>
                </a:solidFill>
                <a:effectLst/>
                <a:latin typeface="Times New Roman" panose="02020603050405020304" pitchFamily="18" charset="0"/>
              </a:rPr>
              <a:t>) </a:t>
            </a:r>
            <a:r>
              <a:rPr lang="en-NZ" sz="2600" b="1" i="0" u="none" strike="noStrike" dirty="0">
                <a:solidFill>
                  <a:srgbClr val="000000"/>
                </a:solidFill>
                <a:effectLst/>
              </a:rPr>
              <a:t>Formal, trustworthy track information</a:t>
            </a:r>
          </a:p>
          <a:p>
            <a:pPr fontAlgn="base"/>
            <a:r>
              <a:rPr lang="en-NZ" sz="1500" b="0" i="0" u="none" strike="noStrike" dirty="0">
                <a:solidFill>
                  <a:srgbClr val="000000"/>
                </a:solidFill>
                <a:effectLst/>
              </a:rPr>
              <a:t>People who report that they want to receive more tips and information about the benefits of spending time outdoors with their children in organised groups, are likely to feel less confident, prepared or safe going outdoors compared to others.</a:t>
            </a:r>
          </a:p>
          <a:p>
            <a:pPr fontAlgn="base"/>
            <a:r>
              <a:rPr lang="en-NZ" sz="1500" b="0" i="0" u="none" strike="noStrike" dirty="0">
                <a:solidFill>
                  <a:srgbClr val="000000"/>
                </a:solidFill>
                <a:effectLst/>
              </a:rPr>
              <a:t>Having the knowledge about what tracks are suitable provides:</a:t>
            </a:r>
          </a:p>
          <a:p>
            <a:pPr marL="57150" indent="0" fontAlgn="base">
              <a:buNone/>
            </a:pPr>
            <a:r>
              <a:rPr lang="en-NZ" sz="1500" b="0" i="0" u="none" strike="noStrike" dirty="0">
                <a:solidFill>
                  <a:srgbClr val="000000"/>
                </a:solidFill>
                <a:effectLst/>
              </a:rPr>
              <a:t>- Confidence	  - Safety	  - Healthy risk management skills	  - Preparedness	</a:t>
            </a:r>
          </a:p>
          <a:p>
            <a:pPr fontAlgn="base"/>
            <a:r>
              <a:rPr lang="en-NZ" sz="1500" b="0" i="0" u="none" strike="noStrike" dirty="0">
                <a:solidFill>
                  <a:srgbClr val="000000"/>
                </a:solidFill>
                <a:effectLst/>
              </a:rPr>
              <a:t>Trails &amp; Tots participants rely more on Trails &amp; Tots content than on “official” resources like DOC.</a:t>
            </a:r>
          </a:p>
          <a:p>
            <a:pPr fontAlgn="base"/>
            <a:r>
              <a:rPr lang="en-NZ" sz="1500" b="1" i="1" u="none" strike="noStrike" dirty="0">
                <a:solidFill>
                  <a:srgbClr val="000000"/>
                </a:solidFill>
                <a:effectLst/>
              </a:rPr>
              <a:t>Social media was the most relied on sources for information </a:t>
            </a:r>
            <a:r>
              <a:rPr lang="en-NZ" sz="1500" b="0" i="0" u="none" strike="noStrike" dirty="0">
                <a:solidFill>
                  <a:srgbClr val="000000"/>
                </a:solidFill>
                <a:effectLst/>
              </a:rPr>
              <a:t>around outdoor safety (over DOC, NZ MSC, Child First Aid Courses, etc. </a:t>
            </a:r>
          </a:p>
          <a:p>
            <a:pPr fontAlgn="base"/>
            <a:r>
              <a:rPr lang="en-NZ" sz="1500" b="1" i="1" u="none" strike="noStrike" dirty="0">
                <a:solidFill>
                  <a:srgbClr val="000000"/>
                </a:solidFill>
                <a:effectLst/>
              </a:rPr>
              <a:t>20% of respondents said they relied on “none of the above” for information around safety and preparedness for outdoor recreating with their child(ren).</a:t>
            </a:r>
          </a:p>
          <a:p>
            <a:pPr fontAlgn="base"/>
            <a:r>
              <a:rPr lang="en-NZ" sz="1500" b="1" i="1" u="none" strike="noStrike" dirty="0">
                <a:solidFill>
                  <a:srgbClr val="000000"/>
                </a:solidFill>
                <a:effectLst/>
              </a:rPr>
              <a:t>Child temperament &amp; routine is reported as one of the greatest barriers to getting outdoors</a:t>
            </a:r>
            <a:r>
              <a:rPr lang="en-NZ" sz="1500" b="0" i="0" u="none" strike="noStrike" dirty="0">
                <a:solidFill>
                  <a:srgbClr val="000000"/>
                </a:solidFill>
                <a:effectLst/>
              </a:rPr>
              <a:t>. The unique nature of parenting and range of abilities/temperament in young children, means that having objective, informative information around tracks, outdoor spaces, etc. </a:t>
            </a:r>
            <a:r>
              <a:rPr lang="en-NZ" sz="1500" b="1" i="1" u="none" strike="noStrike" dirty="0">
                <a:solidFill>
                  <a:srgbClr val="000000"/>
                </a:solidFill>
                <a:effectLst/>
              </a:rPr>
              <a:t>is essential to lessen the mental load </a:t>
            </a:r>
            <a:r>
              <a:rPr lang="en-NZ" sz="1500" b="0" i="0" u="none" strike="noStrike" dirty="0">
                <a:solidFill>
                  <a:srgbClr val="000000"/>
                </a:solidFill>
                <a:effectLst/>
              </a:rPr>
              <a:t>for parents, and improve feelings of confidence, preparedness and safety before recreating outdoors with children. </a:t>
            </a:r>
          </a:p>
          <a:p>
            <a:pPr marL="114300" indent="0" rtl="0" fontAlgn="base">
              <a:buNone/>
            </a:pPr>
            <a:endParaRPr lang="en-NZ" sz="1800" b="1" i="0" u="none" strike="noStrike" dirty="0">
              <a:solidFill>
                <a:srgbClr val="000000"/>
              </a:solidFill>
              <a:effectLst/>
              <a:latin typeface="Times New Roman" panose="02020603050405020304" pitchFamily="18" charset="0"/>
            </a:endParaRPr>
          </a:p>
          <a:p>
            <a:pPr marL="114300" indent="0" rtl="0" fontAlgn="base">
              <a:buNone/>
            </a:pPr>
            <a:endParaRPr lang="en-NZ" dirty="0"/>
          </a:p>
        </p:txBody>
      </p:sp>
    </p:spTree>
    <p:extLst>
      <p:ext uri="{BB962C8B-B14F-4D97-AF65-F5344CB8AC3E}">
        <p14:creationId xmlns:p14="http://schemas.microsoft.com/office/powerpoint/2010/main" val="17944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EED1-45FF-CBA1-5352-DB51CB55B925}"/>
              </a:ext>
            </a:extLst>
          </p:cNvPr>
          <p:cNvSpPr>
            <a:spLocks noGrp="1"/>
          </p:cNvSpPr>
          <p:nvPr>
            <p:ph type="title"/>
          </p:nvPr>
        </p:nvSpPr>
        <p:spPr/>
        <p:txBody>
          <a:bodyPr/>
          <a:lstStyle/>
          <a:p>
            <a:r>
              <a:rPr lang="en-NZ" dirty="0"/>
              <a:t>Contents</a:t>
            </a:r>
          </a:p>
        </p:txBody>
      </p:sp>
      <p:sp>
        <p:nvSpPr>
          <p:cNvPr id="3" name="Content Placeholder 2">
            <a:extLst>
              <a:ext uri="{FF2B5EF4-FFF2-40B4-BE49-F238E27FC236}">
                <a16:creationId xmlns:a16="http://schemas.microsoft.com/office/drawing/2014/main" id="{A8BDD7B7-DEE9-8671-C75D-C1325FF067CC}"/>
              </a:ext>
            </a:extLst>
          </p:cNvPr>
          <p:cNvSpPr>
            <a:spLocks noGrp="1"/>
          </p:cNvSpPr>
          <p:nvPr>
            <p:ph idx="1"/>
          </p:nvPr>
        </p:nvSpPr>
        <p:spPr/>
        <p:txBody>
          <a:bodyPr/>
          <a:lstStyle/>
          <a:p>
            <a:endParaRPr lang="en-NZ" dirty="0"/>
          </a:p>
        </p:txBody>
      </p:sp>
    </p:spTree>
    <p:extLst>
      <p:ext uri="{BB962C8B-B14F-4D97-AF65-F5344CB8AC3E}">
        <p14:creationId xmlns:p14="http://schemas.microsoft.com/office/powerpoint/2010/main" val="2525497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4210-33EF-9E7E-03D4-80BCF9F560C6}"/>
              </a:ext>
            </a:extLst>
          </p:cNvPr>
          <p:cNvSpPr>
            <a:spLocks noGrp="1"/>
          </p:cNvSpPr>
          <p:nvPr>
            <p:ph type="title"/>
          </p:nvPr>
        </p:nvSpPr>
        <p:spPr/>
        <p:txBody>
          <a:bodyPr/>
          <a:lstStyle/>
          <a:p>
            <a:r>
              <a:rPr lang="en-NZ" dirty="0">
                <a:solidFill>
                  <a:schemeClr val="accent6"/>
                </a:solidFill>
              </a:rPr>
              <a:t>What Support is Needed?</a:t>
            </a:r>
            <a:br>
              <a:rPr lang="en-NZ" dirty="0">
                <a:solidFill>
                  <a:schemeClr val="accent6"/>
                </a:solidFill>
              </a:rPr>
            </a:br>
            <a:r>
              <a:rPr lang="en-NZ" dirty="0">
                <a:solidFill>
                  <a:schemeClr val="accent6"/>
                </a:solidFill>
              </a:rPr>
              <a:t>Recommendations and Next Steps 2</a:t>
            </a:r>
            <a:endParaRPr lang="en-NZ" dirty="0"/>
          </a:p>
        </p:txBody>
      </p:sp>
      <p:sp>
        <p:nvSpPr>
          <p:cNvPr id="3" name="Content Placeholder 2">
            <a:extLst>
              <a:ext uri="{FF2B5EF4-FFF2-40B4-BE49-F238E27FC236}">
                <a16:creationId xmlns:a16="http://schemas.microsoft.com/office/drawing/2014/main" id="{F486E30B-AD79-66BE-26DE-4200F170FF97}"/>
              </a:ext>
            </a:extLst>
          </p:cNvPr>
          <p:cNvSpPr>
            <a:spLocks noGrp="1"/>
          </p:cNvSpPr>
          <p:nvPr>
            <p:ph idx="1"/>
          </p:nvPr>
        </p:nvSpPr>
        <p:spPr/>
        <p:txBody>
          <a:bodyPr/>
          <a:lstStyle/>
          <a:p>
            <a:pPr marL="0" indent="0">
              <a:buNone/>
            </a:pPr>
            <a:r>
              <a:rPr lang="en-NZ" sz="2400" b="1" i="0" u="none" strike="noStrike" dirty="0">
                <a:solidFill>
                  <a:srgbClr val="000000"/>
                </a:solidFill>
                <a:effectLst/>
                <a:latin typeface="Times New Roman" panose="02020603050405020304" pitchFamily="18" charset="0"/>
              </a:rPr>
              <a:t>2) Information about gear and what is needed to go outdoors</a:t>
            </a:r>
          </a:p>
          <a:p>
            <a:pPr fontAlgn="base"/>
            <a:r>
              <a:rPr lang="en-NZ" sz="1700" b="1" i="1" u="none" strike="noStrike" dirty="0">
                <a:solidFill>
                  <a:srgbClr val="000000"/>
                </a:solidFill>
                <a:effectLst/>
                <a:latin typeface="Times New Roman" panose="02020603050405020304" pitchFamily="18" charset="0"/>
              </a:rPr>
              <a:t>Real stories to connect with</a:t>
            </a:r>
            <a:r>
              <a:rPr lang="en-NZ" sz="1700" b="0" i="0" u="none" strike="noStrike" dirty="0">
                <a:solidFill>
                  <a:srgbClr val="000000"/>
                </a:solidFill>
                <a:effectLst/>
                <a:latin typeface="Times New Roman" panose="02020603050405020304" pitchFamily="18" charset="0"/>
              </a:rPr>
              <a:t>. People benefit from hearing stories from other wh</a:t>
            </a:r>
            <a:r>
              <a:rPr lang="en-NZ" sz="1700" b="0" i="0" u="none" strike="noStrike" dirty="0">
                <a:solidFill>
                  <a:srgbClr val="000000"/>
                </a:solidFill>
                <a:effectLst/>
                <a:cs typeface="Times New Roman" panose="02020603050405020304" pitchFamily="18" charset="0"/>
              </a:rPr>
              <a:t>ā</a:t>
            </a:r>
            <a:r>
              <a:rPr lang="en-NZ" sz="1700" b="0" i="0" u="none" strike="noStrike" dirty="0">
                <a:solidFill>
                  <a:srgbClr val="000000"/>
                </a:solidFill>
                <a:effectLst/>
                <a:latin typeface="Times New Roman" panose="02020603050405020304" pitchFamily="18" charset="0"/>
              </a:rPr>
              <a:t>nau around what outdoor “adventures” with children can look like, including learning from others about what gear works for </a:t>
            </a:r>
            <a:r>
              <a:rPr lang="en-NZ" sz="1700" b="0" i="0" u="none" strike="noStrike" dirty="0" err="1">
                <a:solidFill>
                  <a:srgbClr val="000000"/>
                </a:solidFill>
                <a:effectLst/>
                <a:latin typeface="Times New Roman" panose="02020603050405020304" pitchFamily="18" charset="0"/>
              </a:rPr>
              <a:t>tamarki</a:t>
            </a:r>
            <a:r>
              <a:rPr lang="en-NZ" sz="1700" b="0" i="0" u="none" strike="noStrike" dirty="0">
                <a:solidFill>
                  <a:srgbClr val="000000"/>
                </a:solidFill>
                <a:effectLst/>
                <a:latin typeface="Times New Roman" panose="02020603050405020304" pitchFamily="18" charset="0"/>
              </a:rPr>
              <a:t> at what ages/stages. This is well supported by nature-based programs and community. </a:t>
            </a:r>
          </a:p>
          <a:p>
            <a:pPr fontAlgn="base"/>
            <a:r>
              <a:rPr lang="en-NZ" sz="1700" b="0" i="0" u="none" strike="noStrike" dirty="0">
                <a:solidFill>
                  <a:srgbClr val="000000"/>
                </a:solidFill>
                <a:effectLst/>
                <a:latin typeface="Times New Roman" panose="02020603050405020304" pitchFamily="18" charset="0"/>
              </a:rPr>
              <a:t>Parents also need better understanding around </a:t>
            </a:r>
            <a:r>
              <a:rPr lang="en-NZ" sz="1700" b="1" i="1" u="none" strike="noStrike" dirty="0">
                <a:solidFill>
                  <a:srgbClr val="000000"/>
                </a:solidFill>
                <a:effectLst/>
                <a:latin typeface="Times New Roman" panose="02020603050405020304" pitchFamily="18" charset="0"/>
              </a:rPr>
              <a:t>what gear is necessary</a:t>
            </a:r>
            <a:r>
              <a:rPr lang="en-NZ" sz="1700" b="0" i="0" u="none" strike="noStrike" dirty="0">
                <a:solidFill>
                  <a:srgbClr val="000000"/>
                </a:solidFill>
                <a:effectLst/>
                <a:latin typeface="Times New Roman" panose="02020603050405020304" pitchFamily="18" charset="0"/>
              </a:rPr>
              <a:t>, paired with appropriate safety and risk management information.</a:t>
            </a:r>
            <a:br>
              <a:rPr lang="en-NZ" sz="1700" b="0" i="0" u="none" strike="noStrike" dirty="0">
                <a:solidFill>
                  <a:srgbClr val="000000"/>
                </a:solidFill>
                <a:effectLst/>
                <a:latin typeface="Times New Roman" panose="02020603050405020304" pitchFamily="18" charset="0"/>
              </a:rPr>
            </a:br>
            <a:r>
              <a:rPr lang="en-NZ" sz="1700" b="0" i="0" u="none" strike="noStrike" dirty="0">
                <a:solidFill>
                  <a:srgbClr val="000000"/>
                </a:solidFill>
                <a:effectLst/>
                <a:latin typeface="Times New Roman" panose="02020603050405020304" pitchFamily="18" charset="0"/>
              </a:rPr>
              <a:t>Example: You do not NEED a top of the line pack, but you DO need wet weather layers.</a:t>
            </a:r>
          </a:p>
          <a:p>
            <a:endParaRPr lang="en-NZ" b="1" dirty="0">
              <a:solidFill>
                <a:srgbClr val="000000"/>
              </a:solidFill>
              <a:latin typeface="Times New Roman" panose="02020603050405020304" pitchFamily="18" charset="0"/>
            </a:endParaRPr>
          </a:p>
          <a:p>
            <a:endParaRPr lang="en-NZ" dirty="0"/>
          </a:p>
        </p:txBody>
      </p:sp>
    </p:spTree>
    <p:extLst>
      <p:ext uri="{BB962C8B-B14F-4D97-AF65-F5344CB8AC3E}">
        <p14:creationId xmlns:p14="http://schemas.microsoft.com/office/powerpoint/2010/main" val="417579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E644-3D57-C340-E875-4BDCF6AC743C}"/>
              </a:ext>
            </a:extLst>
          </p:cNvPr>
          <p:cNvSpPr>
            <a:spLocks noGrp="1"/>
          </p:cNvSpPr>
          <p:nvPr>
            <p:ph type="title"/>
          </p:nvPr>
        </p:nvSpPr>
        <p:spPr/>
        <p:txBody>
          <a:bodyPr/>
          <a:lstStyle/>
          <a:p>
            <a:r>
              <a:rPr lang="en-NZ" dirty="0">
                <a:solidFill>
                  <a:schemeClr val="accent6"/>
                </a:solidFill>
              </a:rPr>
              <a:t>What Support is Needed?</a:t>
            </a:r>
            <a:br>
              <a:rPr lang="en-NZ" dirty="0">
                <a:solidFill>
                  <a:schemeClr val="accent6"/>
                </a:solidFill>
              </a:rPr>
            </a:br>
            <a:r>
              <a:rPr lang="en-NZ" dirty="0">
                <a:solidFill>
                  <a:schemeClr val="accent6"/>
                </a:solidFill>
              </a:rPr>
              <a:t>Recommendations and Next Steps 3</a:t>
            </a:r>
            <a:endParaRPr lang="en-NZ" dirty="0"/>
          </a:p>
        </p:txBody>
      </p:sp>
      <p:sp>
        <p:nvSpPr>
          <p:cNvPr id="3" name="Content Placeholder 2">
            <a:extLst>
              <a:ext uri="{FF2B5EF4-FFF2-40B4-BE49-F238E27FC236}">
                <a16:creationId xmlns:a16="http://schemas.microsoft.com/office/drawing/2014/main" id="{24100955-C49F-F031-3F63-EC73DE81AACD}"/>
              </a:ext>
            </a:extLst>
          </p:cNvPr>
          <p:cNvSpPr>
            <a:spLocks noGrp="1"/>
          </p:cNvSpPr>
          <p:nvPr>
            <p:ph idx="1"/>
          </p:nvPr>
        </p:nvSpPr>
        <p:spPr/>
        <p:txBody>
          <a:bodyPr>
            <a:normAutofit fontScale="92500" lnSpcReduction="10000"/>
          </a:bodyPr>
          <a:lstStyle/>
          <a:p>
            <a:pPr marL="114300" indent="0" rtl="0" fontAlgn="base">
              <a:buNone/>
            </a:pPr>
            <a:r>
              <a:rPr lang="en-NZ" sz="2600" b="1" i="0" u="none" strike="noStrike" dirty="0">
                <a:solidFill>
                  <a:srgbClr val="000000"/>
                </a:solidFill>
                <a:effectLst/>
                <a:latin typeface="Times New Roman" panose="02020603050405020304" pitchFamily="18" charset="0"/>
              </a:rPr>
              <a:t>3) Postpartum wellbeing support connecting to the outdoors</a:t>
            </a:r>
          </a:p>
          <a:p>
            <a:pPr rtl="0" fontAlgn="base">
              <a:buFont typeface="Arial" panose="020B0604020202020204" pitchFamily="34" charset="0"/>
              <a:buChar char="•"/>
            </a:pPr>
            <a:r>
              <a:rPr lang="en-NZ" sz="1800" b="1" i="1" u="none" strike="noStrike" dirty="0">
                <a:solidFill>
                  <a:srgbClr val="000000"/>
                </a:solidFill>
                <a:effectLst/>
                <a:latin typeface="Times New Roman" panose="02020603050405020304" pitchFamily="18" charset="0"/>
              </a:rPr>
              <a:t>Greater awareness of the benefits of spending time outdoors</a:t>
            </a:r>
            <a:r>
              <a:rPr lang="en-NZ" sz="1800" b="0" i="0" u="none" strike="noStrike" dirty="0">
                <a:solidFill>
                  <a:srgbClr val="000000"/>
                </a:solidFill>
                <a:effectLst/>
                <a:latin typeface="Times New Roman" panose="02020603050405020304" pitchFamily="18" charset="0"/>
              </a:rPr>
              <a:t> with their children, especially in early postpartum. People knowing about this might mean they do it more often.</a:t>
            </a:r>
          </a:p>
          <a:p>
            <a:pPr rtl="0" fontAlgn="base">
              <a:buFont typeface="Arial" panose="020B0604020202020204" pitchFamily="34" charset="0"/>
              <a:buChar char="•"/>
            </a:pPr>
            <a:r>
              <a:rPr lang="en-NZ" sz="1800" b="0" i="0" u="none" strike="noStrike" dirty="0">
                <a:solidFill>
                  <a:srgbClr val="000000"/>
                </a:solidFill>
                <a:effectLst/>
                <a:latin typeface="Times New Roman" panose="02020603050405020304" pitchFamily="18" charset="0"/>
              </a:rPr>
              <a:t>Information and </a:t>
            </a:r>
            <a:r>
              <a:rPr lang="en-NZ" sz="1800" b="1" i="1" u="none" strike="noStrike" dirty="0">
                <a:solidFill>
                  <a:srgbClr val="000000"/>
                </a:solidFill>
                <a:effectLst/>
                <a:latin typeface="Times New Roman" panose="02020603050405020304" pitchFamily="18" charset="0"/>
              </a:rPr>
              <a:t>normalization of different ways to “be outdoors</a:t>
            </a:r>
            <a:r>
              <a:rPr lang="en-NZ" sz="1800" b="0" i="0" u="none" strike="noStrike" dirty="0">
                <a:solidFill>
                  <a:srgbClr val="000000"/>
                </a:solidFill>
                <a:effectLst/>
                <a:latin typeface="Times New Roman" panose="02020603050405020304" pitchFamily="18" charset="0"/>
              </a:rPr>
              <a:t>” with/without children </a:t>
            </a:r>
            <a:br>
              <a:rPr lang="en-NZ" sz="1800" b="0" i="0" u="none" strike="noStrike" dirty="0">
                <a:solidFill>
                  <a:srgbClr val="000000"/>
                </a:solidFill>
                <a:effectLst/>
                <a:latin typeface="Times New Roman" panose="02020603050405020304" pitchFamily="18" charset="0"/>
              </a:rPr>
            </a:br>
            <a:r>
              <a:rPr lang="en-NZ" sz="1800" b="0" i="0" u="none" strike="noStrike" dirty="0">
                <a:solidFill>
                  <a:srgbClr val="000000"/>
                </a:solidFill>
                <a:effectLst/>
                <a:latin typeface="Times New Roman" panose="02020603050405020304" pitchFamily="18" charset="0"/>
              </a:rPr>
              <a:t>(</a:t>
            </a:r>
            <a:r>
              <a:rPr lang="en-NZ" sz="1800" b="0" i="0" u="none" strike="noStrike" dirty="0" err="1">
                <a:solidFill>
                  <a:srgbClr val="000000"/>
                </a:solidFill>
                <a:effectLst/>
                <a:latin typeface="Times New Roman" panose="02020603050405020304" pitchFamily="18" charset="0"/>
              </a:rPr>
              <a:t>eg.</a:t>
            </a:r>
            <a:r>
              <a:rPr lang="en-NZ" sz="1800" b="0" i="0" u="none" strike="noStrike" dirty="0">
                <a:solidFill>
                  <a:srgbClr val="000000"/>
                </a:solidFill>
                <a:effectLst/>
                <a:latin typeface="Times New Roman" panose="02020603050405020304" pitchFamily="18" charset="0"/>
              </a:rPr>
              <a:t> Does not have to be a strenuous hike or multi-day trip).</a:t>
            </a:r>
          </a:p>
          <a:p>
            <a:pPr rtl="0" fontAlgn="base">
              <a:buFont typeface="Arial" panose="020B0604020202020204" pitchFamily="34" charset="0"/>
              <a:buChar char="•"/>
            </a:pPr>
            <a:r>
              <a:rPr lang="en-NZ" sz="1800" b="0" i="0" u="none" strike="noStrike" dirty="0">
                <a:solidFill>
                  <a:srgbClr val="000000"/>
                </a:solidFill>
                <a:effectLst/>
                <a:latin typeface="Times New Roman" panose="02020603050405020304" pitchFamily="18" charset="0"/>
              </a:rPr>
              <a:t>In the early postpartum period, some reported feeling insecure and anxious about going outside with their children. For this group</a:t>
            </a:r>
            <a:r>
              <a:rPr lang="en-NZ" sz="1800" b="1" i="1" u="none" strike="noStrike" dirty="0">
                <a:solidFill>
                  <a:srgbClr val="000000"/>
                </a:solidFill>
                <a:effectLst/>
                <a:latin typeface="Times New Roman" panose="02020603050405020304" pitchFamily="18" charset="0"/>
              </a:rPr>
              <a:t>, more support is needed to encourage and promote the benefits of being outdoors.</a:t>
            </a:r>
            <a:r>
              <a:rPr lang="en-NZ" sz="1800" b="0" i="0" u="none" strike="noStrike" dirty="0">
                <a:solidFill>
                  <a:srgbClr val="000000"/>
                </a:solidFill>
                <a:effectLst/>
                <a:latin typeface="Times New Roman" panose="02020603050405020304" pitchFamily="18" charset="0"/>
              </a:rPr>
              <a:t> </a:t>
            </a:r>
          </a:p>
          <a:p>
            <a:pPr rtl="0" fontAlgn="base">
              <a:buFont typeface="Arial" panose="020B0604020202020204" pitchFamily="34" charset="0"/>
              <a:buChar char="•"/>
            </a:pPr>
            <a:r>
              <a:rPr lang="en-NZ" sz="1800" b="0" i="0" u="none" strike="noStrike" dirty="0">
                <a:solidFill>
                  <a:srgbClr val="000000"/>
                </a:solidFill>
                <a:effectLst/>
                <a:latin typeface="Times New Roman" panose="02020603050405020304" pitchFamily="18" charset="0"/>
              </a:rPr>
              <a:t>People reporting more stress are less likely to know about options to going outdoors with their children, and are those who would benefit most from these activities.</a:t>
            </a:r>
          </a:p>
          <a:p>
            <a:pPr rtl="0" fontAlgn="base">
              <a:buFont typeface="Arial" panose="020B0604020202020204" pitchFamily="34" charset="0"/>
              <a:buChar char="•"/>
            </a:pPr>
            <a:r>
              <a:rPr lang="en-NZ" sz="1800" b="0" i="0" u="none" strike="noStrike" dirty="0">
                <a:solidFill>
                  <a:srgbClr val="000000"/>
                </a:solidFill>
                <a:effectLst/>
                <a:latin typeface="Times New Roman" panose="02020603050405020304" pitchFamily="18" charset="0"/>
              </a:rPr>
              <a:t>Given the clear implications of spending time outdoors with their young children, </a:t>
            </a:r>
            <a:r>
              <a:rPr lang="en-NZ" sz="1800" b="1" i="1" u="none" strike="noStrike" dirty="0">
                <a:solidFill>
                  <a:srgbClr val="000000"/>
                </a:solidFill>
                <a:effectLst/>
                <a:latin typeface="Times New Roman" panose="02020603050405020304" pitchFamily="18" charset="0"/>
              </a:rPr>
              <a:t>it is vital that organisations supporting parental health and wellbeing encourage and support them in doing so.</a:t>
            </a:r>
          </a:p>
          <a:p>
            <a:pPr marL="114300" indent="0" rtl="0" fontAlgn="base">
              <a:buNone/>
            </a:pPr>
            <a:endParaRPr lang="en-NZ" sz="1800" b="1" i="0" u="none" strike="noStrike" dirty="0">
              <a:solidFill>
                <a:srgbClr val="000000"/>
              </a:solidFill>
              <a:effectLst/>
              <a:latin typeface="Times New Roman" panose="02020603050405020304" pitchFamily="18" charset="0"/>
            </a:endParaRPr>
          </a:p>
          <a:p>
            <a:endParaRPr lang="en-NZ" dirty="0"/>
          </a:p>
        </p:txBody>
      </p:sp>
    </p:spTree>
    <p:extLst>
      <p:ext uri="{BB962C8B-B14F-4D97-AF65-F5344CB8AC3E}">
        <p14:creationId xmlns:p14="http://schemas.microsoft.com/office/powerpoint/2010/main" val="20064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67E8-C652-792E-9C3E-A74DBC7E1047}"/>
              </a:ext>
            </a:extLst>
          </p:cNvPr>
          <p:cNvSpPr>
            <a:spLocks noGrp="1"/>
          </p:cNvSpPr>
          <p:nvPr>
            <p:ph type="title"/>
          </p:nvPr>
        </p:nvSpPr>
        <p:spPr/>
        <p:txBody>
          <a:bodyPr/>
          <a:lstStyle/>
          <a:p>
            <a:r>
              <a:rPr lang="en-NZ" dirty="0">
                <a:solidFill>
                  <a:schemeClr val="accent6"/>
                </a:solidFill>
              </a:rPr>
              <a:t>What Support is Needed?</a:t>
            </a:r>
            <a:br>
              <a:rPr lang="en-NZ" dirty="0">
                <a:solidFill>
                  <a:schemeClr val="accent6"/>
                </a:solidFill>
              </a:rPr>
            </a:br>
            <a:r>
              <a:rPr lang="en-NZ" dirty="0">
                <a:solidFill>
                  <a:schemeClr val="accent6"/>
                </a:solidFill>
              </a:rPr>
              <a:t>Recommendations and Next Steps 4</a:t>
            </a:r>
            <a:endParaRPr lang="en-NZ" dirty="0"/>
          </a:p>
        </p:txBody>
      </p:sp>
      <p:sp>
        <p:nvSpPr>
          <p:cNvPr id="3" name="Content Placeholder 2">
            <a:extLst>
              <a:ext uri="{FF2B5EF4-FFF2-40B4-BE49-F238E27FC236}">
                <a16:creationId xmlns:a16="http://schemas.microsoft.com/office/drawing/2014/main" id="{6DB7533C-EC65-6E13-B38A-CC91D85F6D5E}"/>
              </a:ext>
            </a:extLst>
          </p:cNvPr>
          <p:cNvSpPr>
            <a:spLocks noGrp="1"/>
          </p:cNvSpPr>
          <p:nvPr>
            <p:ph idx="1"/>
          </p:nvPr>
        </p:nvSpPr>
        <p:spPr/>
        <p:txBody>
          <a:bodyPr/>
          <a:lstStyle/>
          <a:p>
            <a:pPr marL="114300" indent="0" rtl="0" fontAlgn="base">
              <a:buNone/>
            </a:pPr>
            <a:r>
              <a:rPr lang="en-NZ" sz="2400" b="1" i="0" u="none" strike="noStrike" dirty="0">
                <a:solidFill>
                  <a:srgbClr val="000000"/>
                </a:solidFill>
                <a:effectLst/>
                <a:latin typeface="Times New Roman" panose="02020603050405020304" pitchFamily="18" charset="0"/>
              </a:rPr>
              <a:t>4) Facilitated group nature-based programs</a:t>
            </a:r>
            <a:endParaRPr lang="en-NZ" sz="2400" b="1" dirty="0">
              <a:solidFill>
                <a:srgbClr val="000000"/>
              </a:solidFill>
              <a:latin typeface="Times New Roman" panose="02020603050405020304" pitchFamily="18" charset="0"/>
            </a:endParaRPr>
          </a:p>
          <a:p>
            <a:pPr fontAlgn="base"/>
            <a:r>
              <a:rPr lang="en-NZ" sz="1800" b="1" i="1" u="none" strike="noStrike" dirty="0">
                <a:solidFill>
                  <a:srgbClr val="000000"/>
                </a:solidFill>
                <a:effectLst/>
                <a:latin typeface="Times New Roman" panose="02020603050405020304" pitchFamily="18" charset="0"/>
              </a:rPr>
              <a:t>Safety in numbers and sense of community</a:t>
            </a:r>
            <a:r>
              <a:rPr lang="en-NZ" sz="1800" b="0" i="0" u="none" strike="noStrike" dirty="0">
                <a:solidFill>
                  <a:srgbClr val="000000"/>
                </a:solidFill>
                <a:effectLst/>
                <a:latin typeface="Times New Roman" panose="02020603050405020304" pitchFamily="18" charset="0"/>
              </a:rPr>
              <a:t>. </a:t>
            </a:r>
          </a:p>
          <a:p>
            <a:pPr fontAlgn="base"/>
            <a:r>
              <a:rPr lang="en-NZ" sz="1800" b="0" i="0" u="none" strike="noStrike" dirty="0">
                <a:solidFill>
                  <a:srgbClr val="000000"/>
                </a:solidFill>
                <a:effectLst/>
                <a:latin typeface="Times New Roman" panose="02020603050405020304" pitchFamily="18" charset="0"/>
              </a:rPr>
              <a:t>Having </a:t>
            </a:r>
            <a:r>
              <a:rPr lang="en-NZ" sz="1800" b="1" i="1" u="none" strike="noStrike" dirty="0">
                <a:solidFill>
                  <a:srgbClr val="000000"/>
                </a:solidFill>
                <a:effectLst/>
                <a:latin typeface="Times New Roman" panose="02020603050405020304" pitchFamily="18" charset="0"/>
              </a:rPr>
              <a:t>information beforehand about the terrain, distance, elevation gain and difficulty </a:t>
            </a:r>
            <a:r>
              <a:rPr lang="en-NZ" sz="1800" b="0" i="0" u="none" strike="noStrike" dirty="0">
                <a:solidFill>
                  <a:srgbClr val="000000"/>
                </a:solidFill>
                <a:effectLst/>
                <a:latin typeface="Times New Roman" panose="02020603050405020304" pitchFamily="18" charset="0"/>
              </a:rPr>
              <a:t>(including how it may be for a toddler/child) is appreciated and helps get people out there with greater feelings of confidence and safety.</a:t>
            </a:r>
          </a:p>
          <a:p>
            <a:pPr fontAlgn="base"/>
            <a:r>
              <a:rPr lang="en-NZ" sz="1800" b="0" i="0" u="none" strike="noStrike" dirty="0">
                <a:solidFill>
                  <a:srgbClr val="000000"/>
                </a:solidFill>
                <a:effectLst/>
                <a:latin typeface="Times New Roman" panose="02020603050405020304" pitchFamily="18" charset="0"/>
              </a:rPr>
              <a:t>Perceived benefits from T&amp;T meet ups show that </a:t>
            </a:r>
            <a:r>
              <a:rPr lang="en-NZ" sz="1800" b="1" i="1" u="none" strike="noStrike" dirty="0">
                <a:solidFill>
                  <a:srgbClr val="000000"/>
                </a:solidFill>
                <a:effectLst/>
                <a:latin typeface="Times New Roman" panose="02020603050405020304" pitchFamily="18" charset="0"/>
              </a:rPr>
              <a:t>benefits are felt regardless of pace and age/stage of child(ren</a:t>
            </a:r>
            <a:r>
              <a:rPr lang="en-NZ" sz="1800" b="0" i="0" u="none" strike="noStrike" dirty="0">
                <a:solidFill>
                  <a:srgbClr val="000000"/>
                </a:solidFill>
                <a:effectLst/>
                <a:latin typeface="Times New Roman" panose="02020603050405020304" pitchFamily="18" charset="0"/>
              </a:rPr>
              <a:t>). Though, this could be more thoroughly examined in future research.</a:t>
            </a:r>
          </a:p>
          <a:p>
            <a:pPr fontAlgn="base"/>
            <a:r>
              <a:rPr lang="en-NZ" sz="1800" b="0" i="0" u="none" strike="noStrike" dirty="0">
                <a:solidFill>
                  <a:srgbClr val="000000"/>
                </a:solidFill>
                <a:effectLst/>
                <a:latin typeface="Times New Roman" panose="02020603050405020304" pitchFamily="18" charset="0"/>
              </a:rPr>
              <a:t>Added benefits of exercise and fitness, social time, etc. </a:t>
            </a:r>
            <a:r>
              <a:rPr lang="en-NZ" sz="1800" b="1" i="1" u="none" strike="noStrike" dirty="0">
                <a:solidFill>
                  <a:srgbClr val="000000"/>
                </a:solidFill>
                <a:effectLst/>
                <a:latin typeface="Times New Roman" panose="02020603050405020304" pitchFamily="18" charset="0"/>
              </a:rPr>
              <a:t>- benefits for PARENTS, not just children</a:t>
            </a:r>
            <a:r>
              <a:rPr lang="en-NZ" sz="1800" b="0" i="0" u="none" strike="noStrike" dirty="0">
                <a:solidFill>
                  <a:srgbClr val="000000"/>
                </a:solidFill>
                <a:effectLst/>
                <a:latin typeface="Times New Roman" panose="02020603050405020304" pitchFamily="18" charset="0"/>
              </a:rPr>
              <a:t>. Some reported that other parent/child groups are very centred on the child’s benefits only. </a:t>
            </a:r>
          </a:p>
          <a:p>
            <a:endParaRPr lang="en-NZ" dirty="0"/>
          </a:p>
        </p:txBody>
      </p:sp>
    </p:spTree>
    <p:extLst>
      <p:ext uri="{BB962C8B-B14F-4D97-AF65-F5344CB8AC3E}">
        <p14:creationId xmlns:p14="http://schemas.microsoft.com/office/powerpoint/2010/main" val="259241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0062-9AB1-FC9A-D7A8-A7C84EC4EC07}"/>
              </a:ext>
            </a:extLst>
          </p:cNvPr>
          <p:cNvSpPr>
            <a:spLocks noGrp="1"/>
          </p:cNvSpPr>
          <p:nvPr>
            <p:ph type="title"/>
          </p:nvPr>
        </p:nvSpPr>
        <p:spPr/>
        <p:txBody>
          <a:bodyPr/>
          <a:lstStyle/>
          <a:p>
            <a:r>
              <a:rPr lang="en-NZ" dirty="0">
                <a:solidFill>
                  <a:schemeClr val="accent6"/>
                </a:solidFill>
              </a:rPr>
              <a:t>Supplemental Literature?</a:t>
            </a:r>
          </a:p>
        </p:txBody>
      </p:sp>
      <p:sp>
        <p:nvSpPr>
          <p:cNvPr id="3" name="Content Placeholder 2">
            <a:extLst>
              <a:ext uri="{FF2B5EF4-FFF2-40B4-BE49-F238E27FC236}">
                <a16:creationId xmlns:a16="http://schemas.microsoft.com/office/drawing/2014/main" id="{6CB48246-65E5-B031-0B46-998AC50F47E0}"/>
              </a:ext>
            </a:extLst>
          </p:cNvPr>
          <p:cNvSpPr>
            <a:spLocks noGrp="1"/>
          </p:cNvSpPr>
          <p:nvPr>
            <p:ph idx="1"/>
          </p:nvPr>
        </p:nvSpPr>
        <p:spPr/>
        <p:txBody>
          <a:bodyPr/>
          <a:lstStyle/>
          <a:p>
            <a:r>
              <a:rPr lang="en-NZ" dirty="0">
                <a:solidFill>
                  <a:srgbClr val="FF0000"/>
                </a:solidFill>
              </a:rPr>
              <a:t>Or just put it in each other slide where appropriate?</a:t>
            </a:r>
          </a:p>
          <a:p>
            <a:endParaRPr lang="en-NZ" dirty="0"/>
          </a:p>
          <a:p>
            <a:r>
              <a:rPr lang="en-NZ" dirty="0"/>
              <a:t>Paisley &amp; Rose – </a:t>
            </a:r>
            <a:r>
              <a:rPr lang="en-NZ" dirty="0" err="1"/>
              <a:t>priviledge</a:t>
            </a:r>
            <a:r>
              <a:rPr lang="en-NZ" dirty="0"/>
              <a:t> and outdoor recreation article</a:t>
            </a:r>
          </a:p>
          <a:p>
            <a:r>
              <a:rPr lang="en-NZ" dirty="0"/>
              <a:t>Stats on parent stress levels and cortisol &amp; need for basic needs to be met through time outdoors</a:t>
            </a:r>
          </a:p>
          <a:p>
            <a:r>
              <a:rPr lang="en-NZ" dirty="0"/>
              <a:t>OIA DOC Stat on # of youth backcountry passes and infant bookings in 2023</a:t>
            </a:r>
          </a:p>
          <a:p>
            <a:endParaRPr lang="en-NZ" dirty="0"/>
          </a:p>
        </p:txBody>
      </p:sp>
      <p:sp>
        <p:nvSpPr>
          <p:cNvPr id="4" name="&quot;Not Allowed&quot; Symbol 3">
            <a:extLst>
              <a:ext uri="{FF2B5EF4-FFF2-40B4-BE49-F238E27FC236}">
                <a16:creationId xmlns:a16="http://schemas.microsoft.com/office/drawing/2014/main" id="{14F8DFEB-9A14-DD3F-30F6-1FFF4B0E1C1C}"/>
              </a:ext>
            </a:extLst>
          </p:cNvPr>
          <p:cNvSpPr/>
          <p:nvPr/>
        </p:nvSpPr>
        <p:spPr>
          <a:xfrm>
            <a:off x="10163386" y="518160"/>
            <a:ext cx="1351280" cy="1320800"/>
          </a:xfrm>
          <a:prstGeom prst="noSmoking">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390487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13D0-38B2-ECB2-6367-498D8D9C544A}"/>
              </a:ext>
            </a:extLst>
          </p:cNvPr>
          <p:cNvSpPr>
            <a:spLocks noGrp="1"/>
          </p:cNvSpPr>
          <p:nvPr>
            <p:ph type="title"/>
          </p:nvPr>
        </p:nvSpPr>
        <p:spPr>
          <a:xfrm>
            <a:off x="403014" y="0"/>
            <a:ext cx="7298266" cy="1064934"/>
          </a:xfrm>
        </p:spPr>
        <p:txBody>
          <a:bodyPr>
            <a:normAutofit/>
          </a:bodyPr>
          <a:lstStyle/>
          <a:p>
            <a:r>
              <a:rPr lang="en-NZ" sz="3200" dirty="0">
                <a:solidFill>
                  <a:schemeClr val="accent6"/>
                </a:solidFill>
              </a:rPr>
              <a:t>Quotes from Trails &amp; Tots Participants</a:t>
            </a:r>
          </a:p>
        </p:txBody>
      </p:sp>
      <p:sp>
        <p:nvSpPr>
          <p:cNvPr id="4" name="Text Placeholder 3">
            <a:extLst>
              <a:ext uri="{FF2B5EF4-FFF2-40B4-BE49-F238E27FC236}">
                <a16:creationId xmlns:a16="http://schemas.microsoft.com/office/drawing/2014/main" id="{60388FB1-0165-40D0-1166-D4CA8949C3FC}"/>
              </a:ext>
            </a:extLst>
          </p:cNvPr>
          <p:cNvSpPr>
            <a:spLocks noGrp="1"/>
          </p:cNvSpPr>
          <p:nvPr>
            <p:ph type="body" sz="half" idx="2"/>
          </p:nvPr>
        </p:nvSpPr>
        <p:spPr>
          <a:xfrm>
            <a:off x="677334" y="1381760"/>
            <a:ext cx="9157546" cy="5151121"/>
          </a:xfrm>
        </p:spPr>
        <p:txBody>
          <a:bodyPr>
            <a:normAutofit/>
          </a:bodyPr>
          <a:lstStyle/>
          <a:p>
            <a:pPr rtl="0"/>
            <a:r>
              <a:rPr lang="en-NZ" sz="1200" b="0" i="1" u="none" strike="noStrike" dirty="0">
                <a:solidFill>
                  <a:srgbClr val="333E48"/>
                </a:solidFill>
                <a:effectLst/>
              </a:rPr>
              <a:t>“I am scared to wander around by myself, but do love light tramping and being in nature, </a:t>
            </a:r>
            <a:r>
              <a:rPr lang="en-NZ" sz="1200" b="1" i="1" u="none" strike="noStrike" dirty="0">
                <a:solidFill>
                  <a:srgbClr val="333E48"/>
                </a:solidFill>
                <a:effectLst/>
              </a:rPr>
              <a:t>without the group I don't go walking</a:t>
            </a:r>
            <a:r>
              <a:rPr lang="en-NZ" sz="1200" b="0" i="1" u="none" strike="noStrike" dirty="0">
                <a:solidFill>
                  <a:srgbClr val="333E48"/>
                </a:solidFill>
                <a:effectLst/>
              </a:rPr>
              <a:t>.”</a:t>
            </a:r>
            <a:br>
              <a:rPr lang="en-NZ" sz="1200" b="0" i="1" u="none" strike="noStrike" dirty="0">
                <a:solidFill>
                  <a:srgbClr val="333E48"/>
                </a:solidFill>
                <a:effectLst/>
              </a:rPr>
            </a:br>
            <a:endParaRPr lang="en-NZ" sz="1200" b="0" dirty="0">
              <a:effectLst/>
            </a:endParaRPr>
          </a:p>
          <a:p>
            <a:pPr rtl="0"/>
            <a:r>
              <a:rPr lang="en-NZ" sz="1200" b="0" i="1" u="none" strike="noStrike" dirty="0">
                <a:solidFill>
                  <a:srgbClr val="333E48"/>
                </a:solidFill>
                <a:effectLst/>
              </a:rPr>
              <a:t>“Encouragement to get outside </a:t>
            </a:r>
            <a:r>
              <a:rPr lang="en-NZ" sz="1200" b="1" i="1" u="none" strike="noStrike" dirty="0">
                <a:solidFill>
                  <a:srgbClr val="333E48"/>
                </a:solidFill>
                <a:effectLst/>
              </a:rPr>
              <a:t>when I have low motivation </a:t>
            </a:r>
            <a:r>
              <a:rPr lang="en-NZ" sz="1200" b="0" i="1" u="none" strike="noStrike" dirty="0">
                <a:solidFill>
                  <a:srgbClr val="333E48"/>
                </a:solidFill>
                <a:effectLst/>
              </a:rPr>
              <a:t>during the rainy months. Also appreciated being connected to community events…I have </a:t>
            </a:r>
            <a:r>
              <a:rPr lang="en-NZ" sz="1200" b="1" i="1" u="none" strike="noStrike" dirty="0">
                <a:solidFill>
                  <a:srgbClr val="333E48"/>
                </a:solidFill>
                <a:effectLst/>
              </a:rPr>
              <a:t>learnt a good amount of new 1 hour loop walks in town</a:t>
            </a:r>
            <a:r>
              <a:rPr lang="en-NZ" sz="1200" b="0" i="1" u="none" strike="noStrike" dirty="0">
                <a:solidFill>
                  <a:srgbClr val="333E48"/>
                </a:solidFill>
                <a:effectLst/>
              </a:rPr>
              <a:t>.”</a:t>
            </a:r>
            <a:br>
              <a:rPr lang="en-NZ" sz="1200" b="0" i="1" u="none" strike="noStrike" dirty="0">
                <a:solidFill>
                  <a:srgbClr val="333E48"/>
                </a:solidFill>
                <a:effectLst/>
              </a:rPr>
            </a:br>
            <a:endParaRPr lang="en-NZ" sz="1200" b="0" dirty="0">
              <a:effectLst/>
            </a:endParaRPr>
          </a:p>
          <a:p>
            <a:pPr rtl="0"/>
            <a:r>
              <a:rPr lang="en-NZ" sz="1200" b="0" i="1" u="none" strike="noStrike" dirty="0">
                <a:solidFill>
                  <a:srgbClr val="333E48"/>
                </a:solidFill>
                <a:effectLst/>
              </a:rPr>
              <a:t>“</a:t>
            </a:r>
            <a:r>
              <a:rPr lang="en-NZ" sz="1200" b="1" i="1" u="none" strike="noStrike" dirty="0">
                <a:solidFill>
                  <a:srgbClr val="333E48"/>
                </a:solidFill>
                <a:effectLst/>
              </a:rPr>
              <a:t>ensures I get that time outdoors with my little one while I get some exercise.</a:t>
            </a:r>
            <a:r>
              <a:rPr lang="en-NZ" sz="1200" b="0" i="1" u="none" strike="noStrike" dirty="0">
                <a:solidFill>
                  <a:srgbClr val="333E48"/>
                </a:solidFill>
                <a:effectLst/>
              </a:rPr>
              <a:t>”</a:t>
            </a:r>
            <a:endParaRPr lang="en-NZ" sz="1200" b="0" dirty="0">
              <a:effectLst/>
            </a:endParaRPr>
          </a:p>
          <a:p>
            <a:pPr rtl="0"/>
            <a:br>
              <a:rPr lang="en-NZ" sz="1200" b="0" dirty="0">
                <a:effectLst/>
              </a:rPr>
            </a:br>
            <a:r>
              <a:rPr lang="en-NZ" sz="1200" b="0" i="1" u="none" strike="noStrike" dirty="0">
                <a:solidFill>
                  <a:srgbClr val="333E48"/>
                </a:solidFill>
                <a:effectLst/>
              </a:rPr>
              <a:t>“The </a:t>
            </a:r>
            <a:r>
              <a:rPr lang="en-NZ" sz="1200" b="1" i="1" u="none" strike="noStrike" dirty="0" err="1">
                <a:solidFill>
                  <a:srgbClr val="333E48"/>
                </a:solidFill>
                <a:effectLst/>
              </a:rPr>
              <a:t>koha</a:t>
            </a:r>
            <a:r>
              <a:rPr lang="en-NZ" sz="1200" b="1" i="1" u="none" strike="noStrike" dirty="0">
                <a:solidFill>
                  <a:srgbClr val="333E48"/>
                </a:solidFill>
                <a:effectLst/>
              </a:rPr>
              <a:t>-based</a:t>
            </a:r>
            <a:r>
              <a:rPr lang="en-NZ" sz="1200" b="0" i="1" u="none" strike="noStrike" dirty="0">
                <a:solidFill>
                  <a:srgbClr val="333E48"/>
                </a:solidFill>
                <a:effectLst/>
              </a:rPr>
              <a:t> nature of the walks/nature play has </a:t>
            </a:r>
            <a:r>
              <a:rPr lang="en-NZ" sz="1200" b="1" i="1" u="none" strike="noStrike" dirty="0">
                <a:solidFill>
                  <a:srgbClr val="333E48"/>
                </a:solidFill>
                <a:effectLst/>
              </a:rPr>
              <a:t>meant that I am able to attend regularly </a:t>
            </a:r>
            <a:r>
              <a:rPr lang="en-NZ" sz="1200" b="0" i="1" u="none" strike="noStrike" dirty="0">
                <a:solidFill>
                  <a:srgbClr val="333E48"/>
                </a:solidFill>
                <a:effectLst/>
              </a:rPr>
              <a:t>[The] low-pressure/relaxed social “experiences” which have been really great </a:t>
            </a:r>
            <a:r>
              <a:rPr lang="en-NZ" sz="1200" b="1" i="1" u="none" strike="noStrike" dirty="0">
                <a:solidFill>
                  <a:srgbClr val="333E48"/>
                </a:solidFill>
                <a:effectLst/>
              </a:rPr>
              <a:t>as someone who struggles with sit-down, coffee group type settings</a:t>
            </a:r>
            <a:r>
              <a:rPr lang="en-NZ" sz="1200" b="0" i="1" u="none" strike="noStrike" dirty="0">
                <a:solidFill>
                  <a:srgbClr val="333E48"/>
                </a:solidFill>
                <a:effectLst/>
              </a:rPr>
              <a:t>.”</a:t>
            </a:r>
            <a:endParaRPr lang="en-NZ" sz="1200" b="0" dirty="0">
              <a:effectLst/>
            </a:endParaRPr>
          </a:p>
          <a:p>
            <a:pPr rtl="0"/>
            <a:br>
              <a:rPr lang="en-NZ" sz="1200" b="0" dirty="0">
                <a:effectLst/>
              </a:rPr>
            </a:br>
            <a:r>
              <a:rPr lang="en-NZ" sz="1200" b="0" i="1" u="none" strike="noStrike" dirty="0">
                <a:solidFill>
                  <a:srgbClr val="333E48"/>
                </a:solidFill>
                <a:effectLst/>
              </a:rPr>
              <a:t>“The </a:t>
            </a:r>
            <a:r>
              <a:rPr lang="en-NZ" sz="1200" b="1" i="1" u="none" strike="noStrike" dirty="0">
                <a:solidFill>
                  <a:srgbClr val="333E48"/>
                </a:solidFill>
                <a:effectLst/>
              </a:rPr>
              <a:t>opportunity to check out trails I didn't know about</a:t>
            </a:r>
            <a:r>
              <a:rPr lang="en-NZ" sz="1200" b="0" i="1" u="none" strike="noStrike" dirty="0">
                <a:solidFill>
                  <a:srgbClr val="333E48"/>
                </a:solidFill>
                <a:effectLst/>
              </a:rPr>
              <a:t>, to meet other Mums, and the motivation to get out and about in nature with 2 kids.”</a:t>
            </a:r>
            <a:endParaRPr lang="en-NZ" sz="1200" b="0" dirty="0">
              <a:effectLst/>
            </a:endParaRPr>
          </a:p>
          <a:p>
            <a:pPr rtl="0"/>
            <a:r>
              <a:rPr lang="en-NZ" sz="1200" b="0" i="1" u="none" strike="noStrike" dirty="0">
                <a:solidFill>
                  <a:srgbClr val="333E48"/>
                </a:solidFill>
                <a:effectLst/>
              </a:rPr>
              <a:t>“</a:t>
            </a:r>
            <a:r>
              <a:rPr lang="en-NZ" sz="1200" b="1" i="1" u="none" strike="noStrike" dirty="0">
                <a:solidFill>
                  <a:srgbClr val="333E48"/>
                </a:solidFill>
                <a:effectLst/>
              </a:rPr>
              <a:t>Helped build confidence in those early years of being outside with the kids</a:t>
            </a:r>
            <a:r>
              <a:rPr lang="en-NZ" sz="1200" b="0" i="1" u="none" strike="noStrike" dirty="0">
                <a:solidFill>
                  <a:srgbClr val="333E48"/>
                </a:solidFill>
                <a:effectLst/>
              </a:rPr>
              <a:t>.”</a:t>
            </a:r>
          </a:p>
          <a:p>
            <a:pPr rtl="0"/>
            <a:r>
              <a:rPr lang="en-NZ" sz="1200" b="0" i="1" u="none" strike="noStrike" dirty="0">
                <a:solidFill>
                  <a:srgbClr val="333E48"/>
                </a:solidFill>
                <a:effectLst/>
              </a:rPr>
              <a:t>“..but it can be </a:t>
            </a:r>
            <a:r>
              <a:rPr lang="en-NZ" sz="1200" b="1" i="1" u="none" strike="noStrike" dirty="0">
                <a:solidFill>
                  <a:srgbClr val="333E48"/>
                </a:solidFill>
                <a:effectLst/>
              </a:rPr>
              <a:t>lonely to always do it alone</a:t>
            </a:r>
            <a:r>
              <a:rPr lang="en-NZ" sz="1200" b="0" i="1" u="none" strike="noStrike" dirty="0">
                <a:solidFill>
                  <a:srgbClr val="333E48"/>
                </a:solidFill>
                <a:effectLst/>
              </a:rPr>
              <a:t>. It is also nice to have a plan for what to do, and we have been able to walk in new </a:t>
            </a:r>
            <a:r>
              <a:rPr lang="en-NZ" sz="1200" b="1" i="1" u="none" strike="noStrike" dirty="0">
                <a:solidFill>
                  <a:srgbClr val="333E48"/>
                </a:solidFill>
                <a:effectLst/>
              </a:rPr>
              <a:t>places that we wouldn't have otherwise thought of</a:t>
            </a:r>
            <a:r>
              <a:rPr lang="en-NZ" sz="1200" b="0" i="1" u="none" strike="noStrike" dirty="0">
                <a:solidFill>
                  <a:srgbClr val="333E48"/>
                </a:solidFill>
                <a:effectLst/>
              </a:rPr>
              <a:t>.”</a:t>
            </a:r>
            <a:endParaRPr lang="en-NZ" sz="1200" i="1" dirty="0">
              <a:solidFill>
                <a:srgbClr val="333E48"/>
              </a:solidFill>
            </a:endParaRPr>
          </a:p>
          <a:p>
            <a:pPr rtl="0"/>
            <a:r>
              <a:rPr lang="en-NZ" sz="1200" b="0" i="1" dirty="0">
                <a:solidFill>
                  <a:srgbClr val="333E48"/>
                </a:solidFill>
                <a:effectLst/>
              </a:rPr>
              <a:t>“I have really enjoyed getting </a:t>
            </a:r>
            <a:r>
              <a:rPr lang="en-NZ" sz="1200" b="1" i="1" dirty="0">
                <a:solidFill>
                  <a:srgbClr val="333E48"/>
                </a:solidFill>
                <a:effectLst/>
              </a:rPr>
              <a:t>to know all the different walks around the region which encourages us to do more as a family</a:t>
            </a:r>
            <a:r>
              <a:rPr lang="en-NZ" sz="1200" b="0" i="1" dirty="0">
                <a:solidFill>
                  <a:srgbClr val="333E48"/>
                </a:solidFill>
                <a:effectLst/>
              </a:rPr>
              <a:t> knowing the </a:t>
            </a:r>
            <a:r>
              <a:rPr lang="en-NZ" sz="1200" b="0" i="1" dirty="0" err="1">
                <a:solidFill>
                  <a:srgbClr val="333E48"/>
                </a:solidFill>
                <a:effectLst/>
              </a:rPr>
              <a:t>the</a:t>
            </a:r>
            <a:r>
              <a:rPr lang="en-NZ" sz="1200" b="0" i="1" dirty="0">
                <a:solidFill>
                  <a:srgbClr val="333E48"/>
                </a:solidFill>
                <a:effectLst/>
              </a:rPr>
              <a:t> level and length of the walks.”</a:t>
            </a:r>
          </a:p>
          <a:p>
            <a:pPr rtl="0"/>
            <a:r>
              <a:rPr lang="en-NZ" sz="1200" b="0" i="1" dirty="0">
                <a:solidFill>
                  <a:srgbClr val="333E48"/>
                </a:solidFill>
                <a:effectLst/>
              </a:rPr>
              <a:t>“ I’ve also always appreciated how </a:t>
            </a:r>
            <a:r>
              <a:rPr lang="en-NZ" sz="1200" b="1" i="1" dirty="0">
                <a:solidFill>
                  <a:srgbClr val="333E48"/>
                </a:solidFill>
                <a:effectLst/>
              </a:rPr>
              <a:t>organised the meetups are, </a:t>
            </a:r>
            <a:r>
              <a:rPr lang="en-NZ" sz="1200" i="1" dirty="0">
                <a:solidFill>
                  <a:srgbClr val="333E48"/>
                </a:solidFill>
                <a:effectLst/>
              </a:rPr>
              <a:t>making the entire experience feel </a:t>
            </a:r>
            <a:r>
              <a:rPr lang="en-NZ" sz="1200" b="1" i="1" dirty="0">
                <a:solidFill>
                  <a:srgbClr val="333E48"/>
                </a:solidFill>
                <a:effectLst/>
              </a:rPr>
              <a:t>very safe and easy to attend”</a:t>
            </a:r>
            <a:br>
              <a:rPr lang="en-NZ" sz="1200" b="1" i="1" dirty="0">
                <a:solidFill>
                  <a:srgbClr val="333E48"/>
                </a:solidFill>
                <a:effectLst/>
              </a:rPr>
            </a:br>
            <a:endParaRPr lang="en-NZ" sz="1200" b="1" i="1" dirty="0">
              <a:solidFill>
                <a:srgbClr val="333E48"/>
              </a:solidFill>
              <a:effectLst/>
            </a:endParaRPr>
          </a:p>
          <a:p>
            <a:pPr algn="l"/>
            <a:r>
              <a:rPr lang="en-NZ" sz="2400" b="1" i="1" dirty="0">
                <a:solidFill>
                  <a:srgbClr val="333E48"/>
                </a:solidFill>
              </a:rPr>
              <a:t>“</a:t>
            </a:r>
            <a:r>
              <a:rPr lang="en-NZ" sz="2400" b="1" i="1" dirty="0">
                <a:solidFill>
                  <a:srgbClr val="333E48"/>
                </a:solidFill>
                <a:effectLst/>
              </a:rPr>
              <a:t>Its an excellent program with nothing else like it locally.”</a:t>
            </a:r>
          </a:p>
        </p:txBody>
      </p:sp>
      <p:pic>
        <p:nvPicPr>
          <p:cNvPr id="5" name="Content Placeholder 7">
            <a:extLst>
              <a:ext uri="{FF2B5EF4-FFF2-40B4-BE49-F238E27FC236}">
                <a16:creationId xmlns:a16="http://schemas.microsoft.com/office/drawing/2014/main" id="{5220F0BA-E646-BFAA-B95E-0D8F29DC2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7872" y="-553364"/>
            <a:ext cx="2478848" cy="3504488"/>
          </a:xfrm>
          <a:prstGeom prst="rect">
            <a:avLst/>
          </a:prstGeom>
        </p:spPr>
      </p:pic>
    </p:spTree>
    <p:extLst>
      <p:ext uri="{BB962C8B-B14F-4D97-AF65-F5344CB8AC3E}">
        <p14:creationId xmlns:p14="http://schemas.microsoft.com/office/powerpoint/2010/main" val="246834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7BBB13-5F5A-27A2-B3EA-6F03CC91B140}"/>
              </a:ext>
            </a:extLst>
          </p:cNvPr>
          <p:cNvSpPr>
            <a:spLocks noGrp="1"/>
          </p:cNvSpPr>
          <p:nvPr>
            <p:ph type="body" idx="1"/>
          </p:nvPr>
        </p:nvSpPr>
        <p:spPr>
          <a:xfrm>
            <a:off x="675744" y="647143"/>
            <a:ext cx="4185623" cy="576262"/>
          </a:xfrm>
        </p:spPr>
        <p:txBody>
          <a:bodyPr/>
          <a:lstStyle/>
          <a:p>
            <a:r>
              <a:rPr lang="en-NZ" sz="2800" dirty="0"/>
              <a:t>Limitations</a:t>
            </a:r>
          </a:p>
        </p:txBody>
      </p:sp>
      <p:sp>
        <p:nvSpPr>
          <p:cNvPr id="4" name="Content Placeholder 3">
            <a:extLst>
              <a:ext uri="{FF2B5EF4-FFF2-40B4-BE49-F238E27FC236}">
                <a16:creationId xmlns:a16="http://schemas.microsoft.com/office/drawing/2014/main" id="{671F81A6-61E6-0746-8750-661F994CC9A3}"/>
              </a:ext>
            </a:extLst>
          </p:cNvPr>
          <p:cNvSpPr>
            <a:spLocks noGrp="1"/>
          </p:cNvSpPr>
          <p:nvPr>
            <p:ph sz="half" idx="2"/>
          </p:nvPr>
        </p:nvSpPr>
        <p:spPr>
          <a:xfrm>
            <a:off x="675745" y="1361440"/>
            <a:ext cx="9047375" cy="5222239"/>
          </a:xfrm>
        </p:spPr>
        <p:txBody>
          <a:bodyPr>
            <a:normAutofit lnSpcReduction="10000"/>
          </a:bodyPr>
          <a:lstStyle/>
          <a:p>
            <a:r>
              <a:rPr lang="en-NZ" sz="1400" dirty="0"/>
              <a:t>Self-selected participation in Aotearoa-wide survey. Advertising channels may have targeted mostly those who identify as “outdoorsy” and already see value in spending time outdoors with/without their child(ren). </a:t>
            </a:r>
          </a:p>
          <a:p>
            <a:r>
              <a:rPr lang="en-NZ" sz="1400" b="0" i="0" u="none" strike="noStrike" dirty="0">
                <a:solidFill>
                  <a:srgbClr val="000000"/>
                </a:solidFill>
                <a:effectLst/>
              </a:rPr>
              <a:t>People with interest in the outdoors potentially more likely to complete the survey than those who are not</a:t>
            </a:r>
          </a:p>
          <a:p>
            <a:pPr rtl="0" fontAlgn="base">
              <a:buFont typeface="Arial" panose="020B0604020202020204" pitchFamily="34" charset="0"/>
              <a:buChar char="•"/>
            </a:pPr>
            <a:r>
              <a:rPr lang="en-NZ" sz="1400" b="0" i="0" u="none" strike="noStrike" dirty="0">
                <a:solidFill>
                  <a:srgbClr val="000000"/>
                </a:solidFill>
                <a:effectLst/>
              </a:rPr>
              <a:t>Employment: Many participants on parental leave/ stay at home parents (39,2 %). We don’t know to what degree not working, or working on a specific field or with specific conditions(outdoors, indoors, remotely, with people, without people, with children…), may affect people’s connection to nature before and after children. </a:t>
            </a:r>
          </a:p>
          <a:p>
            <a:pPr rtl="0" fontAlgn="base">
              <a:buFont typeface="Arial" panose="020B0604020202020204" pitchFamily="34" charset="0"/>
              <a:buChar char="•"/>
            </a:pPr>
            <a:r>
              <a:rPr lang="en-NZ" sz="1400" b="0" i="0" u="none" strike="noStrike" dirty="0">
                <a:solidFill>
                  <a:srgbClr val="000000"/>
                </a:solidFill>
                <a:effectLst/>
              </a:rPr>
              <a:t>Uncertainty about parental leave effects: </a:t>
            </a:r>
          </a:p>
          <a:p>
            <a:pPr marL="1143000" lvl="2" indent="-228600" rtl="0" fontAlgn="base">
              <a:buFont typeface="Arial" panose="020B0604020202020204" pitchFamily="34" charset="0"/>
              <a:buChar char="•"/>
            </a:pPr>
            <a:r>
              <a:rPr lang="en-NZ" b="0" i="0" u="none" strike="noStrike" dirty="0">
                <a:solidFill>
                  <a:srgbClr val="000000"/>
                </a:solidFill>
                <a:effectLst/>
              </a:rPr>
              <a:t>Amount of parental leave taken is not considered (6 months, 1 year, 2 years. beyond)</a:t>
            </a:r>
          </a:p>
          <a:p>
            <a:pPr marL="1143000" lvl="2" indent="-228600" rtl="0" fontAlgn="base">
              <a:buFont typeface="Arial" panose="020B0604020202020204" pitchFamily="34" charset="0"/>
              <a:buChar char="•"/>
            </a:pPr>
            <a:r>
              <a:rPr lang="en-NZ" b="0" i="0" u="none" strike="noStrike" dirty="0">
                <a:solidFill>
                  <a:srgbClr val="000000"/>
                </a:solidFill>
                <a:effectLst/>
              </a:rPr>
              <a:t>Total responses for “other” (7,7%)  included mostly parental leave/ SAHP (10 out of 17 responses). The two terms may have caused confusion. Stay at home parenting can be done during or after parental leave.  </a:t>
            </a:r>
          </a:p>
          <a:p>
            <a:pPr rtl="0" fontAlgn="base">
              <a:buFont typeface="Arial" panose="020B0604020202020204" pitchFamily="34" charset="0"/>
              <a:buChar char="•"/>
            </a:pPr>
            <a:r>
              <a:rPr lang="en-NZ" sz="1400" b="0" i="0" u="none" strike="noStrike" dirty="0">
                <a:solidFill>
                  <a:srgbClr val="000000"/>
                </a:solidFill>
                <a:effectLst/>
              </a:rPr>
              <a:t>Marital status/if someone has a partner was not considered </a:t>
            </a:r>
          </a:p>
          <a:p>
            <a:pPr rtl="0" fontAlgn="base">
              <a:buFont typeface="Arial" panose="020B0604020202020204" pitchFamily="34" charset="0"/>
              <a:buChar char="•"/>
            </a:pPr>
            <a:r>
              <a:rPr lang="en-NZ" sz="1400" b="0" i="0" u="none" strike="noStrike" dirty="0">
                <a:solidFill>
                  <a:srgbClr val="000000"/>
                </a:solidFill>
                <a:effectLst/>
              </a:rPr>
              <a:t>Medical condition(s) and/or disabilities were not considered</a:t>
            </a:r>
          </a:p>
          <a:p>
            <a:pPr rtl="0" fontAlgn="base">
              <a:buFont typeface="Arial" panose="020B0604020202020204" pitchFamily="34" charset="0"/>
              <a:buChar char="•"/>
            </a:pPr>
            <a:r>
              <a:rPr lang="en-NZ" sz="1400" b="0" i="0" u="none" strike="noStrike" dirty="0">
                <a:solidFill>
                  <a:srgbClr val="000000"/>
                </a:solidFill>
                <a:effectLst/>
              </a:rPr>
              <a:t>Time of year someone had their baby/seasonal implications. This also includes Covid-19 lockdowns and restrictions. In one of the </a:t>
            </a:r>
            <a:r>
              <a:rPr lang="en-NZ" sz="1400" b="0" i="0" u="none" strike="noStrike" dirty="0" err="1">
                <a:solidFill>
                  <a:srgbClr val="000000"/>
                </a:solidFill>
                <a:effectLst/>
              </a:rPr>
              <a:t>quali</a:t>
            </a:r>
            <a:r>
              <a:rPr lang="en-NZ" sz="1400" b="0" i="0" u="none" strike="noStrike" dirty="0">
                <a:solidFill>
                  <a:srgbClr val="000000"/>
                </a:solidFill>
                <a:effectLst/>
              </a:rPr>
              <a:t> questions this did come up as an effect of postpartum journey and relationship with the outdoors. Winter, less, summer more. Would be worth analysing further. </a:t>
            </a:r>
          </a:p>
          <a:p>
            <a:pPr rtl="0" fontAlgn="base">
              <a:buFont typeface="Arial" panose="020B0604020202020204" pitchFamily="34" charset="0"/>
              <a:buChar char="•"/>
            </a:pPr>
            <a:r>
              <a:rPr lang="en-NZ" sz="1400" b="0" i="0" u="none" strike="noStrike" dirty="0">
                <a:solidFill>
                  <a:srgbClr val="000000"/>
                </a:solidFill>
                <a:effectLst/>
              </a:rPr>
              <a:t>Differences between variables were defined by descriptive results. If the differences seemed relevant, they were reported. We didn’t test for significance. </a:t>
            </a:r>
          </a:p>
          <a:p>
            <a:pPr rtl="0" fontAlgn="base">
              <a:buFont typeface="Arial" panose="020B0604020202020204" pitchFamily="34" charset="0"/>
              <a:buChar char="•"/>
            </a:pPr>
            <a:r>
              <a:rPr lang="en-NZ" sz="1400" b="0" i="0" u="none" strike="noStrike" dirty="0">
                <a:solidFill>
                  <a:srgbClr val="000000"/>
                </a:solidFill>
                <a:effectLst/>
              </a:rPr>
              <a:t>Correlations were made on Excel without considering significance. </a:t>
            </a:r>
          </a:p>
          <a:p>
            <a:endParaRPr lang="en-NZ" dirty="0"/>
          </a:p>
        </p:txBody>
      </p:sp>
    </p:spTree>
    <p:extLst>
      <p:ext uri="{BB962C8B-B14F-4D97-AF65-F5344CB8AC3E}">
        <p14:creationId xmlns:p14="http://schemas.microsoft.com/office/powerpoint/2010/main" val="420600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BA85-B1E2-48C8-E428-EEC6BB75FC6A}"/>
              </a:ext>
            </a:extLst>
          </p:cNvPr>
          <p:cNvSpPr>
            <a:spLocks noGrp="1"/>
          </p:cNvSpPr>
          <p:nvPr>
            <p:ph type="title"/>
          </p:nvPr>
        </p:nvSpPr>
        <p:spPr/>
        <p:txBody>
          <a:bodyPr/>
          <a:lstStyle/>
          <a:p>
            <a:r>
              <a:rPr lang="en-NZ" dirty="0"/>
              <a:t>References</a:t>
            </a:r>
          </a:p>
        </p:txBody>
      </p:sp>
      <p:sp>
        <p:nvSpPr>
          <p:cNvPr id="3" name="Content Placeholder 2">
            <a:extLst>
              <a:ext uri="{FF2B5EF4-FFF2-40B4-BE49-F238E27FC236}">
                <a16:creationId xmlns:a16="http://schemas.microsoft.com/office/drawing/2014/main" id="{88129104-589B-8E4C-B6C1-F52C2015DAC1}"/>
              </a:ext>
            </a:extLst>
          </p:cNvPr>
          <p:cNvSpPr>
            <a:spLocks noGrp="1"/>
          </p:cNvSpPr>
          <p:nvPr>
            <p:ph idx="1"/>
          </p:nvPr>
        </p:nvSpPr>
        <p:spPr/>
        <p:txBody>
          <a:bodyPr/>
          <a:lstStyle/>
          <a:p>
            <a:endParaRPr lang="en-NZ"/>
          </a:p>
        </p:txBody>
      </p:sp>
      <p:sp>
        <p:nvSpPr>
          <p:cNvPr id="4" name="&quot;Not Allowed&quot; Symbol 3">
            <a:extLst>
              <a:ext uri="{FF2B5EF4-FFF2-40B4-BE49-F238E27FC236}">
                <a16:creationId xmlns:a16="http://schemas.microsoft.com/office/drawing/2014/main" id="{ABF11F29-411A-F80B-BE7B-70A4F791ABF2}"/>
              </a:ext>
            </a:extLst>
          </p:cNvPr>
          <p:cNvSpPr/>
          <p:nvPr/>
        </p:nvSpPr>
        <p:spPr>
          <a:xfrm>
            <a:off x="10163386" y="518160"/>
            <a:ext cx="1351280" cy="1320800"/>
          </a:xfrm>
          <a:prstGeom prst="noSmoking">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240408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9B77-28C4-4A1C-05D2-AA6A1FCEDC96}"/>
              </a:ext>
            </a:extLst>
          </p:cNvPr>
          <p:cNvSpPr>
            <a:spLocks noGrp="1"/>
          </p:cNvSpPr>
          <p:nvPr>
            <p:ph type="title"/>
          </p:nvPr>
        </p:nvSpPr>
        <p:spPr/>
        <p:txBody>
          <a:bodyPr/>
          <a:lstStyle/>
          <a:p>
            <a:r>
              <a:rPr lang="en-NZ" dirty="0">
                <a:solidFill>
                  <a:schemeClr val="accent6"/>
                </a:solidFill>
              </a:rPr>
              <a:t>About Trails &amp; Tots</a:t>
            </a:r>
          </a:p>
        </p:txBody>
      </p:sp>
      <p:sp>
        <p:nvSpPr>
          <p:cNvPr id="5" name="Rectangle 1">
            <a:extLst>
              <a:ext uri="{FF2B5EF4-FFF2-40B4-BE49-F238E27FC236}">
                <a16:creationId xmlns:a16="http://schemas.microsoft.com/office/drawing/2014/main" id="{50FBF73A-3483-28CF-5D17-AC1FE6E63DF5}"/>
              </a:ext>
            </a:extLst>
          </p:cNvPr>
          <p:cNvSpPr>
            <a:spLocks noChangeArrowheads="1"/>
          </p:cNvSpPr>
          <p:nvPr/>
        </p:nvSpPr>
        <p:spPr bwMode="auto">
          <a:xfrm flipV="1">
            <a:off x="8551334" y="538480"/>
            <a:ext cx="2127176" cy="214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6" name="Rectangle 2">
            <a:extLst>
              <a:ext uri="{FF2B5EF4-FFF2-40B4-BE49-F238E27FC236}">
                <a16:creationId xmlns:a16="http://schemas.microsoft.com/office/drawing/2014/main" id="{E6F445C1-41E1-240F-05D5-F672FC59BAC0}"/>
              </a:ext>
            </a:extLst>
          </p:cNvPr>
          <p:cNvSpPr>
            <a:spLocks noChangeArrowheads="1"/>
          </p:cNvSpPr>
          <p:nvPr/>
        </p:nvSpPr>
        <p:spPr bwMode="auto">
          <a:xfrm flipV="1">
            <a:off x="142240" y="538481"/>
            <a:ext cx="7874000" cy="66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9" name="Title 1">
            <a:extLst>
              <a:ext uri="{FF2B5EF4-FFF2-40B4-BE49-F238E27FC236}">
                <a16:creationId xmlns:a16="http://schemas.microsoft.com/office/drawing/2014/main" id="{12DE8ACE-488D-54F2-45C1-214A608395AF}"/>
              </a:ext>
            </a:extLst>
          </p:cNvPr>
          <p:cNvSpPr txBox="1">
            <a:spLocks/>
          </p:cNvSpPr>
          <p:nvPr/>
        </p:nvSpPr>
        <p:spPr>
          <a:xfrm>
            <a:off x="756161" y="3725917"/>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NZ" dirty="0">
                <a:solidFill>
                  <a:schemeClr val="accent6"/>
                </a:solidFill>
              </a:rPr>
              <a:t>About PSP Curious Minds</a:t>
            </a:r>
          </a:p>
        </p:txBody>
      </p:sp>
      <p:sp>
        <p:nvSpPr>
          <p:cNvPr id="10" name="Title 1">
            <a:extLst>
              <a:ext uri="{FF2B5EF4-FFF2-40B4-BE49-F238E27FC236}">
                <a16:creationId xmlns:a16="http://schemas.microsoft.com/office/drawing/2014/main" id="{F60C9DE3-1F43-4913-F71F-E38EA664093C}"/>
              </a:ext>
            </a:extLst>
          </p:cNvPr>
          <p:cNvSpPr>
            <a:spLocks noGrp="1"/>
          </p:cNvSpPr>
          <p:nvPr>
            <p:ph sz="half" idx="2"/>
          </p:nvPr>
        </p:nvSpPr>
        <p:spPr>
          <a:xfrm>
            <a:off x="582613" y="1446213"/>
            <a:ext cx="7434262" cy="2141537"/>
          </a:xfrm>
        </p:spPr>
        <p:txBody>
          <a:bodyPr>
            <a:normAutofit fontScale="55000" lnSpcReduction="20000"/>
          </a:bodyPr>
          <a:lstStyle/>
          <a:p>
            <a:r>
              <a:rPr lang="en-NZ" sz="2700" dirty="0"/>
              <a:t>Trails &amp; Tots provides nature-based meet ups, workshops and events for the Taranaki parenting community. Trails &amp; Tots </a:t>
            </a:r>
            <a:r>
              <a:rPr lang="en-NZ" sz="2700" dirty="0" err="1"/>
              <a:t>kaupapa</a:t>
            </a:r>
            <a:r>
              <a:rPr lang="en-NZ" sz="2700" dirty="0"/>
              <a:t> is all about helping wh</a:t>
            </a:r>
            <a:r>
              <a:rPr lang="en-NZ" sz="2800" b="0" i="0" dirty="0">
                <a:solidFill>
                  <a:srgbClr val="1F1F1F"/>
                </a:solidFill>
                <a:effectLst/>
              </a:rPr>
              <a:t>ā</a:t>
            </a:r>
            <a:r>
              <a:rPr lang="en-NZ" sz="2700" dirty="0"/>
              <a:t>nau to connect with local </a:t>
            </a:r>
            <a:r>
              <a:rPr lang="en-NZ" sz="2700" dirty="0" err="1"/>
              <a:t>taiao</a:t>
            </a:r>
            <a:r>
              <a:rPr lang="en-NZ" sz="2700" dirty="0"/>
              <a:t>, build community and reap the benefits of time outdoors.</a:t>
            </a:r>
          </a:p>
          <a:p>
            <a:r>
              <a:rPr lang="en-NZ" sz="2700" dirty="0"/>
              <a:t>Since starting up in early 2023, Trails &amp; Tots has:</a:t>
            </a:r>
            <a:br>
              <a:rPr lang="en-NZ" sz="2700" dirty="0"/>
            </a:br>
            <a:r>
              <a:rPr lang="en-NZ" sz="2700" dirty="0"/>
              <a:t>- run </a:t>
            </a:r>
            <a:r>
              <a:rPr lang="en-NZ" sz="3100" b="1" dirty="0"/>
              <a:t>126 nature-based meetups/events</a:t>
            </a:r>
            <a:br>
              <a:rPr lang="en-NZ" sz="2700" dirty="0"/>
            </a:br>
            <a:r>
              <a:rPr lang="en-NZ" sz="2700" dirty="0"/>
              <a:t>- had over </a:t>
            </a:r>
            <a:r>
              <a:rPr lang="en-NZ" sz="3100" b="1" dirty="0"/>
              <a:t>363</a:t>
            </a:r>
            <a:r>
              <a:rPr lang="en-NZ" sz="3100" dirty="0"/>
              <a:t> </a:t>
            </a:r>
            <a:r>
              <a:rPr lang="en-NZ" sz="3100" b="1" dirty="0"/>
              <a:t>different wh</a:t>
            </a:r>
            <a:r>
              <a:rPr lang="en-NZ" sz="3100" b="1" i="0" dirty="0">
                <a:solidFill>
                  <a:srgbClr val="1F1F1F"/>
                </a:solidFill>
                <a:effectLst/>
              </a:rPr>
              <a:t>ā</a:t>
            </a:r>
            <a:r>
              <a:rPr lang="en-NZ" sz="3100" b="1" dirty="0"/>
              <a:t>nau </a:t>
            </a:r>
            <a:r>
              <a:rPr lang="en-NZ" sz="2700" dirty="0"/>
              <a:t>participate</a:t>
            </a:r>
            <a:br>
              <a:rPr lang="en-NZ" sz="2700" dirty="0"/>
            </a:br>
            <a:r>
              <a:rPr lang="en-NZ" sz="2700" dirty="0"/>
              <a:t>- had </a:t>
            </a:r>
            <a:r>
              <a:rPr lang="en-NZ" sz="3100" b="1" dirty="0"/>
              <a:t>2500+ individual participants </a:t>
            </a:r>
            <a:r>
              <a:rPr lang="en-NZ" sz="2700" dirty="0"/>
              <a:t>across all events* </a:t>
            </a:r>
            <a:br>
              <a:rPr lang="en-NZ" sz="2700" dirty="0"/>
            </a:br>
            <a:r>
              <a:rPr lang="en-NZ" sz="2700" dirty="0"/>
              <a:t>- developed a </a:t>
            </a:r>
            <a:r>
              <a:rPr lang="en-NZ" sz="3100" b="1" dirty="0"/>
              <a:t>free</a:t>
            </a:r>
            <a:r>
              <a:rPr lang="en-NZ" sz="3100" dirty="0"/>
              <a:t> </a:t>
            </a:r>
            <a:r>
              <a:rPr lang="en-NZ" sz="3100" b="1" dirty="0"/>
              <a:t>gear library</a:t>
            </a:r>
            <a:r>
              <a:rPr lang="en-NZ" sz="3100" dirty="0"/>
              <a:t> </a:t>
            </a:r>
            <a:r>
              <a:rPr lang="en-NZ" sz="2700" dirty="0"/>
              <a:t>to reduce the barriers to accessing time outdoors with children for Taranaki wh</a:t>
            </a:r>
            <a:r>
              <a:rPr lang="en-NZ" sz="2800" b="0" i="0" dirty="0">
                <a:solidFill>
                  <a:srgbClr val="1F1F1F"/>
                </a:solidFill>
                <a:effectLst/>
              </a:rPr>
              <a:t>ā</a:t>
            </a:r>
            <a:r>
              <a:rPr lang="en-NZ" sz="2700" dirty="0"/>
              <a:t>nau</a:t>
            </a:r>
            <a:br>
              <a:rPr lang="en-NZ" sz="2000" dirty="0"/>
            </a:br>
            <a:br>
              <a:rPr lang="en-NZ" sz="1300" dirty="0"/>
            </a:br>
            <a:r>
              <a:rPr lang="en-NZ" sz="1300" dirty="0"/>
              <a:t>(*inclusive of parents and children, including repeat participants)</a:t>
            </a:r>
          </a:p>
        </p:txBody>
      </p:sp>
      <p:sp>
        <p:nvSpPr>
          <p:cNvPr id="11" name="Title 1">
            <a:extLst>
              <a:ext uri="{FF2B5EF4-FFF2-40B4-BE49-F238E27FC236}">
                <a16:creationId xmlns:a16="http://schemas.microsoft.com/office/drawing/2014/main" id="{57FA3303-B984-D665-65DA-73EC4C459F9A}"/>
              </a:ext>
            </a:extLst>
          </p:cNvPr>
          <p:cNvSpPr txBox="1">
            <a:spLocks/>
          </p:cNvSpPr>
          <p:nvPr/>
        </p:nvSpPr>
        <p:spPr>
          <a:xfrm>
            <a:off x="677334" y="4478156"/>
            <a:ext cx="7434262" cy="21415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NZ" sz="1500" b="0" i="0" dirty="0">
                <a:solidFill>
                  <a:srgbClr val="000000"/>
                </a:solidFill>
                <a:effectLst/>
                <a:latin typeface="+mj-lt"/>
              </a:rPr>
              <a:t>Curious Minds Taranaki is a Participatory Science Platform (PSP) delivered locally by Venture Taranaki in collaboration with Taranaki Regional Council and funded by the Ministry of Business, Innovation and Employment (MBIE).</a:t>
            </a:r>
          </a:p>
          <a:p>
            <a:r>
              <a:rPr lang="en-NZ" sz="1500" b="0" i="0" dirty="0">
                <a:solidFill>
                  <a:srgbClr val="000000"/>
                </a:solidFill>
                <a:effectLst/>
                <a:latin typeface="+mj-lt"/>
              </a:rPr>
              <a:t>Venture Taranaki provides funding, support, and expertise to community groups to undertake collaborative, locally relevant research, tackling problems and questions that matter to them.</a:t>
            </a:r>
            <a:endParaRPr lang="en-NZ" sz="1500" dirty="0">
              <a:latin typeface="+mj-lt"/>
            </a:endParaRPr>
          </a:p>
        </p:txBody>
      </p:sp>
      <p:pic>
        <p:nvPicPr>
          <p:cNvPr id="12" name="Picture 11">
            <a:extLst>
              <a:ext uri="{FF2B5EF4-FFF2-40B4-BE49-F238E27FC236}">
                <a16:creationId xmlns:a16="http://schemas.microsoft.com/office/drawing/2014/main" id="{3C56D6A3-D777-356B-A6F5-35F37B9DD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6706" y="5323340"/>
            <a:ext cx="2320996" cy="1296353"/>
          </a:xfrm>
          <a:prstGeom prst="rect">
            <a:avLst/>
          </a:prstGeom>
        </p:spPr>
      </p:pic>
      <p:pic>
        <p:nvPicPr>
          <p:cNvPr id="13" name="Picture 12">
            <a:extLst>
              <a:ext uri="{FF2B5EF4-FFF2-40B4-BE49-F238E27FC236}">
                <a16:creationId xmlns:a16="http://schemas.microsoft.com/office/drawing/2014/main" id="{4BC6BD99-D3BE-E879-57BE-CE54A196E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704" y="4315197"/>
            <a:ext cx="1901998" cy="829025"/>
          </a:xfrm>
          <a:prstGeom prst="rect">
            <a:avLst/>
          </a:prstGeom>
        </p:spPr>
      </p:pic>
      <p:pic>
        <p:nvPicPr>
          <p:cNvPr id="17" name="Picture 16">
            <a:extLst>
              <a:ext uri="{FF2B5EF4-FFF2-40B4-BE49-F238E27FC236}">
                <a16:creationId xmlns:a16="http://schemas.microsoft.com/office/drawing/2014/main" id="{A59272F7-A039-77E4-04CE-9F5CEFCDDDAC}"/>
              </a:ext>
            </a:extLst>
          </p:cNvPr>
          <p:cNvPicPr>
            <a:picLocks noChangeAspect="1"/>
          </p:cNvPicPr>
          <p:nvPr/>
        </p:nvPicPr>
        <p:blipFill>
          <a:blip r:embed="rId5">
            <a:extLst>
              <a:ext uri="{28A0092B-C50C-407E-A947-70E740481C1C}">
                <a14:useLocalDpi xmlns:a14="http://schemas.microsoft.com/office/drawing/2010/main" val="0"/>
              </a:ext>
            </a:extLst>
          </a:blip>
          <a:srcRect t="13481" b="6667"/>
          <a:stretch/>
        </p:blipFill>
        <p:spPr>
          <a:xfrm>
            <a:off x="8126312" y="427679"/>
            <a:ext cx="3483075" cy="370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Content Placeholder 7">
            <a:extLst>
              <a:ext uri="{FF2B5EF4-FFF2-40B4-BE49-F238E27FC236}">
                <a16:creationId xmlns:a16="http://schemas.microsoft.com/office/drawing/2014/main" id="{D7CD0997-B37A-4C13-BC45-E95370706C8B}"/>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10150018" y="-648781"/>
            <a:ext cx="1987862" cy="2810353"/>
          </a:xfrm>
        </p:spPr>
      </p:pic>
    </p:spTree>
    <p:extLst>
      <p:ext uri="{BB962C8B-B14F-4D97-AF65-F5344CB8AC3E}">
        <p14:creationId xmlns:p14="http://schemas.microsoft.com/office/powerpoint/2010/main" val="393011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F8D1-C9BA-0BE0-C740-7CE584A42EDC}"/>
              </a:ext>
            </a:extLst>
          </p:cNvPr>
          <p:cNvSpPr>
            <a:spLocks noGrp="1"/>
          </p:cNvSpPr>
          <p:nvPr>
            <p:ph type="title"/>
          </p:nvPr>
        </p:nvSpPr>
        <p:spPr/>
        <p:txBody>
          <a:bodyPr/>
          <a:lstStyle/>
          <a:p>
            <a:r>
              <a:rPr lang="en-NZ" dirty="0" err="1">
                <a:solidFill>
                  <a:schemeClr val="accent6"/>
                </a:solidFill>
              </a:rPr>
              <a:t>Te</a:t>
            </a:r>
            <a:r>
              <a:rPr lang="en-NZ" dirty="0">
                <a:solidFill>
                  <a:schemeClr val="accent6"/>
                </a:solidFill>
              </a:rPr>
              <a:t> </a:t>
            </a:r>
            <a:r>
              <a:rPr lang="en-NZ" dirty="0" err="1">
                <a:solidFill>
                  <a:schemeClr val="accent6"/>
                </a:solidFill>
              </a:rPr>
              <a:t>Hononga</a:t>
            </a:r>
            <a:r>
              <a:rPr lang="en-NZ" dirty="0">
                <a:solidFill>
                  <a:schemeClr val="accent6"/>
                </a:solidFill>
              </a:rPr>
              <a:t> </a:t>
            </a:r>
            <a:r>
              <a:rPr lang="en-NZ" dirty="0" err="1">
                <a:solidFill>
                  <a:schemeClr val="accent6"/>
                </a:solidFill>
              </a:rPr>
              <a:t>Taiao</a:t>
            </a:r>
            <a:br>
              <a:rPr lang="en-NZ" dirty="0">
                <a:solidFill>
                  <a:schemeClr val="accent6"/>
                </a:solidFill>
              </a:rPr>
            </a:br>
            <a:r>
              <a:rPr lang="en-NZ" dirty="0">
                <a:solidFill>
                  <a:schemeClr val="accent6"/>
                </a:solidFill>
              </a:rPr>
              <a:t>Project Goals &amp; Driving Questions</a:t>
            </a:r>
          </a:p>
        </p:txBody>
      </p:sp>
      <p:sp>
        <p:nvSpPr>
          <p:cNvPr id="3" name="Content Placeholder 2">
            <a:extLst>
              <a:ext uri="{FF2B5EF4-FFF2-40B4-BE49-F238E27FC236}">
                <a16:creationId xmlns:a16="http://schemas.microsoft.com/office/drawing/2014/main" id="{0260B6F0-0F34-D748-3EE5-F6053B07BFD8}"/>
              </a:ext>
            </a:extLst>
          </p:cNvPr>
          <p:cNvSpPr>
            <a:spLocks noGrp="1"/>
          </p:cNvSpPr>
          <p:nvPr>
            <p:ph idx="1"/>
          </p:nvPr>
        </p:nvSpPr>
        <p:spPr>
          <a:xfrm>
            <a:off x="677334" y="2072640"/>
            <a:ext cx="9309946" cy="4358639"/>
          </a:xfrm>
        </p:spPr>
        <p:txBody>
          <a:bodyPr>
            <a:normAutofit fontScale="85000" lnSpcReduction="10000"/>
          </a:bodyPr>
          <a:lstStyle/>
          <a:p>
            <a:pPr rtl="0"/>
            <a:r>
              <a:rPr lang="en-NZ" sz="1800" b="0" i="0" u="none" strike="noStrike" dirty="0">
                <a:solidFill>
                  <a:srgbClr val="000000"/>
                </a:solidFill>
                <a:effectLst/>
                <a:cs typeface="Times New Roman" panose="02020603050405020304" pitchFamily="18" charset="0"/>
              </a:rPr>
              <a:t>How does participation in nature-based programs affect parental health and wellbeing?</a:t>
            </a:r>
            <a:br>
              <a:rPr lang="en-NZ" sz="1800" b="0" i="0" u="none" strike="noStrike" dirty="0">
                <a:solidFill>
                  <a:srgbClr val="000000"/>
                </a:solidFill>
                <a:effectLst/>
                <a:cs typeface="Times New Roman" panose="02020603050405020304" pitchFamily="18" charset="0"/>
              </a:rPr>
            </a:br>
            <a:endParaRPr lang="en-NZ" b="0" dirty="0">
              <a:effectLst/>
              <a:cs typeface="Times New Roman" panose="02020603050405020304" pitchFamily="18" charset="0"/>
            </a:endParaRPr>
          </a:p>
          <a:p>
            <a:pPr rtl="0"/>
            <a:r>
              <a:rPr lang="en-NZ" sz="1800" b="0" i="0" u="none" strike="noStrike" dirty="0">
                <a:solidFill>
                  <a:srgbClr val="000000"/>
                </a:solidFill>
                <a:effectLst/>
                <a:cs typeface="Times New Roman" panose="02020603050405020304" pitchFamily="18" charset="0"/>
              </a:rPr>
              <a:t>How does an outdoor community support or nourish an individual’s transition in to </a:t>
            </a:r>
            <a:br>
              <a:rPr lang="en-NZ" sz="1800" b="0" i="0" u="none" strike="noStrike" dirty="0">
                <a:solidFill>
                  <a:srgbClr val="000000"/>
                </a:solidFill>
                <a:effectLst/>
                <a:cs typeface="Times New Roman" panose="02020603050405020304" pitchFamily="18" charset="0"/>
              </a:rPr>
            </a:br>
            <a:r>
              <a:rPr lang="en-NZ" sz="1800" b="0" i="0" u="none" strike="noStrike" dirty="0">
                <a:solidFill>
                  <a:srgbClr val="000000"/>
                </a:solidFill>
                <a:effectLst/>
                <a:cs typeface="Times New Roman" panose="02020603050405020304" pitchFamily="18" charset="0"/>
              </a:rPr>
              <a:t>parenthood?</a:t>
            </a:r>
            <a:br>
              <a:rPr lang="en-NZ" sz="1800" b="0" i="0" u="none" strike="noStrike" dirty="0">
                <a:solidFill>
                  <a:srgbClr val="000000"/>
                </a:solidFill>
                <a:effectLst/>
                <a:cs typeface="Times New Roman" panose="02020603050405020304" pitchFamily="18" charset="0"/>
              </a:rPr>
            </a:br>
            <a:endParaRPr lang="en-NZ" b="0" dirty="0">
              <a:effectLst/>
              <a:cs typeface="Times New Roman" panose="02020603050405020304" pitchFamily="18" charset="0"/>
            </a:endParaRPr>
          </a:p>
          <a:p>
            <a:pPr rtl="0"/>
            <a:r>
              <a:rPr lang="en-NZ" sz="1800" b="0" i="0" u="none" strike="noStrike" dirty="0">
                <a:solidFill>
                  <a:srgbClr val="000000"/>
                </a:solidFill>
                <a:effectLst/>
                <a:cs typeface="Times New Roman" panose="02020603050405020304" pitchFamily="18" charset="0"/>
              </a:rPr>
              <a:t>What barriers exist that prevent new parents from getting outdoors with their </a:t>
            </a:r>
            <a:r>
              <a:rPr lang="en-NZ" sz="1800" b="0" i="0" u="none" strike="noStrike" dirty="0" err="1">
                <a:solidFill>
                  <a:srgbClr val="000000"/>
                </a:solidFill>
                <a:effectLst/>
                <a:cs typeface="Times New Roman" panose="02020603050405020304" pitchFamily="18" charset="0"/>
              </a:rPr>
              <a:t>pepi</a:t>
            </a:r>
            <a:r>
              <a:rPr lang="en-NZ" sz="1800" b="0" i="0" u="none" strike="noStrike" dirty="0">
                <a:solidFill>
                  <a:srgbClr val="000000"/>
                </a:solidFill>
                <a:effectLst/>
                <a:cs typeface="Times New Roman" panose="02020603050405020304" pitchFamily="18" charset="0"/>
              </a:rPr>
              <a:t>?</a:t>
            </a:r>
            <a:br>
              <a:rPr lang="en-NZ" sz="1800" b="0" i="0" u="none" strike="noStrike" dirty="0">
                <a:solidFill>
                  <a:srgbClr val="000000"/>
                </a:solidFill>
                <a:effectLst/>
                <a:cs typeface="Times New Roman" panose="02020603050405020304" pitchFamily="18" charset="0"/>
              </a:rPr>
            </a:br>
            <a:endParaRPr lang="en-NZ" b="0" dirty="0">
              <a:effectLst/>
              <a:cs typeface="Times New Roman" panose="02020603050405020304" pitchFamily="18" charset="0"/>
            </a:endParaRPr>
          </a:p>
          <a:p>
            <a:pPr rtl="0"/>
            <a:r>
              <a:rPr lang="en-NZ" sz="1800" b="0" i="0" u="none" strike="noStrike" dirty="0">
                <a:solidFill>
                  <a:srgbClr val="000000"/>
                </a:solidFill>
                <a:effectLst/>
                <a:cs typeface="Times New Roman" panose="02020603050405020304" pitchFamily="18" charset="0"/>
              </a:rPr>
              <a:t>What barriers exist that prevent new parents from participating in nature-based </a:t>
            </a:r>
            <a:br>
              <a:rPr lang="en-NZ" sz="1800" b="0" i="0" u="none" strike="noStrike" dirty="0">
                <a:solidFill>
                  <a:srgbClr val="000000"/>
                </a:solidFill>
                <a:effectLst/>
                <a:cs typeface="Times New Roman" panose="02020603050405020304" pitchFamily="18" charset="0"/>
              </a:rPr>
            </a:br>
            <a:r>
              <a:rPr lang="en-NZ" sz="1800" b="0" i="0" u="none" strike="noStrike" dirty="0">
                <a:solidFill>
                  <a:srgbClr val="000000"/>
                </a:solidFill>
                <a:effectLst/>
                <a:cs typeface="Times New Roman" panose="02020603050405020304" pitchFamily="18" charset="0"/>
              </a:rPr>
              <a:t>programs with their </a:t>
            </a:r>
            <a:r>
              <a:rPr lang="en-NZ" sz="1800" b="0" i="0" u="none" strike="noStrike" dirty="0" err="1">
                <a:solidFill>
                  <a:srgbClr val="000000"/>
                </a:solidFill>
                <a:effectLst/>
                <a:cs typeface="Times New Roman" panose="02020603050405020304" pitchFamily="18" charset="0"/>
              </a:rPr>
              <a:t>pepi</a:t>
            </a:r>
            <a:r>
              <a:rPr lang="en-NZ" sz="1800" b="0" i="0" u="none" strike="noStrike" dirty="0">
                <a:solidFill>
                  <a:srgbClr val="000000"/>
                </a:solidFill>
                <a:effectLst/>
                <a:cs typeface="Times New Roman" panose="02020603050405020304" pitchFamily="18" charset="0"/>
              </a:rPr>
              <a:t>/</a:t>
            </a:r>
            <a:r>
              <a:rPr lang="en-NZ" sz="1800" b="0" i="0" u="none" strike="noStrike" dirty="0" err="1">
                <a:solidFill>
                  <a:srgbClr val="000000"/>
                </a:solidFill>
                <a:effectLst/>
                <a:cs typeface="Times New Roman" panose="02020603050405020304" pitchFamily="18" charset="0"/>
              </a:rPr>
              <a:t>tamariki</a:t>
            </a:r>
            <a:r>
              <a:rPr lang="en-NZ" sz="1800" b="0" i="0" u="none" strike="noStrike" dirty="0">
                <a:solidFill>
                  <a:srgbClr val="000000"/>
                </a:solidFill>
                <a:effectLst/>
                <a:cs typeface="Times New Roman" panose="02020603050405020304" pitchFamily="18" charset="0"/>
              </a:rPr>
              <a:t>?</a:t>
            </a:r>
            <a:br>
              <a:rPr lang="en-NZ" sz="1800" b="0" i="0" u="none" strike="noStrike" dirty="0">
                <a:solidFill>
                  <a:srgbClr val="000000"/>
                </a:solidFill>
                <a:effectLst/>
                <a:cs typeface="Times New Roman" panose="02020603050405020304" pitchFamily="18" charset="0"/>
              </a:rPr>
            </a:br>
            <a:endParaRPr lang="en-NZ" b="0" dirty="0">
              <a:effectLst/>
              <a:cs typeface="Times New Roman" panose="02020603050405020304" pitchFamily="18" charset="0"/>
            </a:endParaRPr>
          </a:p>
          <a:p>
            <a:pPr rtl="0"/>
            <a:r>
              <a:rPr lang="en-NZ" sz="1800" b="0" i="0" u="none" strike="noStrike" dirty="0">
                <a:solidFill>
                  <a:srgbClr val="000000"/>
                </a:solidFill>
                <a:effectLst/>
                <a:cs typeface="Times New Roman" panose="02020603050405020304" pitchFamily="18" charset="0"/>
              </a:rPr>
              <a:t>What benefits (if any) do new parents get from participating in nature-based programs?</a:t>
            </a:r>
            <a:br>
              <a:rPr lang="en-NZ" sz="1800" b="0" i="0" u="none" strike="noStrike" dirty="0">
                <a:solidFill>
                  <a:srgbClr val="000000"/>
                </a:solidFill>
                <a:effectLst/>
                <a:cs typeface="Times New Roman" panose="02020603050405020304" pitchFamily="18" charset="0"/>
              </a:rPr>
            </a:br>
            <a:endParaRPr lang="en-NZ" b="0" dirty="0">
              <a:effectLst/>
              <a:cs typeface="Times New Roman" panose="02020603050405020304" pitchFamily="18" charset="0"/>
            </a:endParaRPr>
          </a:p>
          <a:p>
            <a:pPr rtl="0"/>
            <a:r>
              <a:rPr lang="en-NZ" sz="1800" b="0" i="0" u="none" strike="noStrike" dirty="0">
                <a:solidFill>
                  <a:srgbClr val="000000"/>
                </a:solidFill>
                <a:effectLst/>
                <a:cs typeface="Times New Roman" panose="02020603050405020304" pitchFamily="18" charset="0"/>
              </a:rPr>
              <a:t>Does participation in nature-based programs build stronger care for, and connection</a:t>
            </a:r>
            <a:r>
              <a:rPr lang="en-NZ" dirty="0">
                <a:cs typeface="Times New Roman" panose="02020603050405020304" pitchFamily="18" charset="0"/>
              </a:rPr>
              <a:t> </a:t>
            </a:r>
            <a:r>
              <a:rPr lang="en-NZ" sz="1800" b="0" i="0" u="none" strike="noStrike" dirty="0">
                <a:solidFill>
                  <a:srgbClr val="000000"/>
                </a:solidFill>
                <a:effectLst/>
                <a:cs typeface="Times New Roman" panose="02020603050405020304" pitchFamily="18" charset="0"/>
              </a:rPr>
              <a:t>between, new parents/whānau and local </a:t>
            </a:r>
            <a:r>
              <a:rPr lang="en-NZ" sz="1800" b="0" i="0" u="none" strike="noStrike" dirty="0" err="1">
                <a:solidFill>
                  <a:srgbClr val="000000"/>
                </a:solidFill>
                <a:effectLst/>
                <a:cs typeface="Times New Roman" panose="02020603050405020304" pitchFamily="18" charset="0"/>
              </a:rPr>
              <a:t>taiao</a:t>
            </a:r>
            <a:r>
              <a:rPr lang="en-NZ" sz="1800" b="0" i="0" u="none" strike="noStrike" dirty="0">
                <a:solidFill>
                  <a:srgbClr val="000000"/>
                </a:solidFill>
                <a:effectLst/>
                <a:cs typeface="Times New Roman" panose="02020603050405020304" pitchFamily="18" charset="0"/>
              </a:rPr>
              <a:t>/nature?</a:t>
            </a:r>
            <a:br>
              <a:rPr lang="en-NZ" sz="1800" b="0" i="0" u="none" strike="noStrike" dirty="0">
                <a:solidFill>
                  <a:srgbClr val="000000"/>
                </a:solidFill>
                <a:effectLst/>
                <a:cs typeface="Times New Roman" panose="02020603050405020304" pitchFamily="18" charset="0"/>
              </a:rPr>
            </a:br>
            <a:endParaRPr lang="en-NZ" b="0" dirty="0">
              <a:effectLst/>
              <a:cs typeface="Times New Roman" panose="02020603050405020304" pitchFamily="18" charset="0"/>
            </a:endParaRPr>
          </a:p>
          <a:p>
            <a:pPr rtl="0"/>
            <a:r>
              <a:rPr lang="en-NZ" sz="1800" b="0" i="0" u="none" strike="noStrike" dirty="0">
                <a:solidFill>
                  <a:srgbClr val="000000"/>
                </a:solidFill>
                <a:effectLst/>
                <a:cs typeface="Times New Roman" panose="02020603050405020304" pitchFamily="18" charset="0"/>
              </a:rPr>
              <a:t>What connections are formed for new parents through participation in nature-based programs; connection with others, with nature, with their child(ren), with their own wellness, etc.</a:t>
            </a:r>
            <a:endParaRPr lang="en-NZ" b="0" dirty="0">
              <a:effectLst/>
              <a:cs typeface="Times New Roman" panose="02020603050405020304" pitchFamily="18" charset="0"/>
            </a:endParaRPr>
          </a:p>
          <a:p>
            <a:pPr marL="0" indent="0">
              <a:buNone/>
            </a:pPr>
            <a:endParaRPr lang="en-NZ" dirty="0"/>
          </a:p>
        </p:txBody>
      </p:sp>
      <p:pic>
        <p:nvPicPr>
          <p:cNvPr id="5" name="Picture 4">
            <a:extLst>
              <a:ext uri="{FF2B5EF4-FFF2-40B4-BE49-F238E27FC236}">
                <a16:creationId xmlns:a16="http://schemas.microsoft.com/office/drawing/2014/main" id="{B858A8FD-E6EC-2839-5CFF-7C59899BBE81}"/>
              </a:ext>
            </a:extLst>
          </p:cNvPr>
          <p:cNvPicPr>
            <a:picLocks noChangeAspect="1"/>
          </p:cNvPicPr>
          <p:nvPr/>
        </p:nvPicPr>
        <p:blipFill>
          <a:blip r:embed="rId2">
            <a:extLst>
              <a:ext uri="{28A0092B-C50C-407E-A947-70E740481C1C}">
                <a14:useLocalDpi xmlns:a14="http://schemas.microsoft.com/office/drawing/2010/main" val="0"/>
              </a:ext>
            </a:extLst>
          </a:blip>
          <a:srcRect t="11825" r="21555" b="17373"/>
          <a:stretch/>
        </p:blipFill>
        <p:spPr>
          <a:xfrm>
            <a:off x="8695690" y="294640"/>
            <a:ext cx="3144640" cy="3840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7771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2A1C-6A27-BE05-85AA-FE0149261347}"/>
              </a:ext>
            </a:extLst>
          </p:cNvPr>
          <p:cNvSpPr>
            <a:spLocks noGrp="1"/>
          </p:cNvSpPr>
          <p:nvPr>
            <p:ph type="title"/>
          </p:nvPr>
        </p:nvSpPr>
        <p:spPr/>
        <p:txBody>
          <a:bodyPr/>
          <a:lstStyle/>
          <a:p>
            <a:r>
              <a:rPr lang="en-NZ" dirty="0">
                <a:solidFill>
                  <a:schemeClr val="accent6"/>
                </a:solidFill>
              </a:rPr>
              <a:t>Methods – Citizen Science</a:t>
            </a:r>
          </a:p>
        </p:txBody>
      </p:sp>
      <p:sp>
        <p:nvSpPr>
          <p:cNvPr id="3" name="Content Placeholder 2">
            <a:extLst>
              <a:ext uri="{FF2B5EF4-FFF2-40B4-BE49-F238E27FC236}">
                <a16:creationId xmlns:a16="http://schemas.microsoft.com/office/drawing/2014/main" id="{13254A1A-2188-2A9B-5C8C-3D7970E112AA}"/>
              </a:ext>
            </a:extLst>
          </p:cNvPr>
          <p:cNvSpPr>
            <a:spLocks noGrp="1"/>
          </p:cNvSpPr>
          <p:nvPr>
            <p:ph idx="1"/>
          </p:nvPr>
        </p:nvSpPr>
        <p:spPr>
          <a:xfrm>
            <a:off x="677334" y="1666240"/>
            <a:ext cx="8596668" cy="4765040"/>
          </a:xfrm>
        </p:spPr>
        <p:txBody>
          <a:bodyPr>
            <a:normAutofit lnSpcReduction="10000"/>
          </a:bodyPr>
          <a:lstStyle/>
          <a:p>
            <a:r>
              <a:rPr lang="en-NZ" b="1" dirty="0"/>
              <a:t>1) Community Focus Groups	</a:t>
            </a:r>
            <a:r>
              <a:rPr lang="en-NZ" sz="1600" i="1" dirty="0"/>
              <a:t>n = 21</a:t>
            </a:r>
            <a:br>
              <a:rPr lang="en-NZ" dirty="0"/>
            </a:br>
            <a:r>
              <a:rPr lang="en-NZ" dirty="0"/>
              <a:t>5x Small Focus Groups held to discuss personal experience(s) around parenting, postpartum and outdoor recreation with and without </a:t>
            </a:r>
            <a:r>
              <a:rPr lang="en-NZ" dirty="0" err="1"/>
              <a:t>tamariki</a:t>
            </a:r>
            <a:r>
              <a:rPr lang="en-NZ" dirty="0"/>
              <a:t>. These conversations worked to shape and grow the surveys, while also contributing to the findings through transcript thematic analysis. </a:t>
            </a:r>
            <a:br>
              <a:rPr lang="en-NZ" dirty="0"/>
            </a:br>
            <a:endParaRPr lang="en-NZ" dirty="0"/>
          </a:p>
          <a:p>
            <a:r>
              <a:rPr lang="en-NZ" b="1" dirty="0"/>
              <a:t>2) In Meet Up Surveys			</a:t>
            </a:r>
            <a:r>
              <a:rPr lang="en-NZ" sz="1600" i="1" dirty="0"/>
              <a:t>n = 48</a:t>
            </a:r>
            <a:br>
              <a:rPr lang="en-NZ" dirty="0"/>
            </a:br>
            <a:r>
              <a:rPr lang="en-NZ" dirty="0"/>
              <a:t>A self-report survey given to Trails &amp; Tots participants BEFORE and AFTER hiking meet ups* examining changes in feelings of: </a:t>
            </a:r>
            <a:br>
              <a:rPr lang="en-NZ" dirty="0"/>
            </a:br>
            <a:r>
              <a:rPr lang="en-NZ" i="1" dirty="0"/>
              <a:t>- contentment		- connectedness to nature		- energy levels/rested</a:t>
            </a:r>
            <a:br>
              <a:rPr lang="en-NZ" i="1" dirty="0"/>
            </a:br>
            <a:r>
              <a:rPr lang="en-NZ" i="1" dirty="0"/>
              <a:t>- sociability		- being attuned to one’s own child(ren)</a:t>
            </a:r>
            <a:br>
              <a:rPr lang="en-NZ" i="1" dirty="0"/>
            </a:br>
            <a:r>
              <a:rPr lang="en-NZ" sz="1200" i="1" dirty="0"/>
              <a:t>*Participants of Trails &amp; Tots have their child(ren) with them during the nature-based programs.</a:t>
            </a:r>
            <a:br>
              <a:rPr lang="en-NZ" dirty="0"/>
            </a:br>
            <a:endParaRPr lang="en-NZ" dirty="0"/>
          </a:p>
          <a:p>
            <a:r>
              <a:rPr lang="en-NZ" b="1" dirty="0"/>
              <a:t>3) Nation-wide Survey			</a:t>
            </a:r>
            <a:r>
              <a:rPr lang="en-NZ" sz="1600" i="1" dirty="0"/>
              <a:t>n = 226</a:t>
            </a:r>
            <a:br>
              <a:rPr lang="en-NZ" dirty="0"/>
            </a:br>
            <a:r>
              <a:rPr lang="en-NZ" dirty="0"/>
              <a:t>An online survey open to any and all parents across Aotearoa with </a:t>
            </a:r>
            <a:r>
              <a:rPr lang="en-NZ" dirty="0" err="1"/>
              <a:t>tamariki</a:t>
            </a:r>
            <a:r>
              <a:rPr lang="en-NZ" dirty="0"/>
              <a:t> under the age of 10yrs of age. The survey was open for two weeks and was advertised through social media, physical posters, and online advertising. </a:t>
            </a:r>
          </a:p>
        </p:txBody>
      </p:sp>
    </p:spTree>
    <p:extLst>
      <p:ext uri="{BB962C8B-B14F-4D97-AF65-F5344CB8AC3E}">
        <p14:creationId xmlns:p14="http://schemas.microsoft.com/office/powerpoint/2010/main" val="130726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0218-7D80-2587-E077-CB0C4438172E}"/>
              </a:ext>
            </a:extLst>
          </p:cNvPr>
          <p:cNvSpPr>
            <a:spLocks noGrp="1"/>
          </p:cNvSpPr>
          <p:nvPr>
            <p:ph type="title"/>
          </p:nvPr>
        </p:nvSpPr>
        <p:spPr>
          <a:xfrm>
            <a:off x="397539" y="297757"/>
            <a:ext cx="8596668" cy="1320800"/>
          </a:xfrm>
        </p:spPr>
        <p:txBody>
          <a:bodyPr/>
          <a:lstStyle/>
          <a:p>
            <a:r>
              <a:rPr lang="en-NZ" dirty="0">
                <a:solidFill>
                  <a:schemeClr val="accent6"/>
                </a:solidFill>
              </a:rPr>
              <a:t>Nation-Wide Survey</a:t>
            </a:r>
            <a:br>
              <a:rPr lang="en-NZ" dirty="0">
                <a:solidFill>
                  <a:schemeClr val="accent6"/>
                </a:solidFill>
              </a:rPr>
            </a:br>
            <a:r>
              <a:rPr lang="en-NZ" dirty="0">
                <a:solidFill>
                  <a:schemeClr val="accent6"/>
                </a:solidFill>
              </a:rPr>
              <a:t>Respondents</a:t>
            </a:r>
          </a:p>
        </p:txBody>
      </p:sp>
      <p:sp>
        <p:nvSpPr>
          <p:cNvPr id="3" name="Text Placeholder 2">
            <a:extLst>
              <a:ext uri="{FF2B5EF4-FFF2-40B4-BE49-F238E27FC236}">
                <a16:creationId xmlns:a16="http://schemas.microsoft.com/office/drawing/2014/main" id="{72B176EC-9E82-F4CC-3BAC-B06271AD8ACD}"/>
              </a:ext>
            </a:extLst>
          </p:cNvPr>
          <p:cNvSpPr>
            <a:spLocks noGrp="1"/>
          </p:cNvSpPr>
          <p:nvPr>
            <p:ph type="body" idx="1"/>
          </p:nvPr>
        </p:nvSpPr>
        <p:spPr>
          <a:xfrm>
            <a:off x="3402471" y="1173652"/>
            <a:ext cx="986649" cy="576262"/>
          </a:xfrm>
        </p:spPr>
        <p:txBody>
          <a:bodyPr/>
          <a:lstStyle/>
          <a:p>
            <a:endParaRPr lang="en-NZ" dirty="0"/>
          </a:p>
          <a:p>
            <a:r>
              <a:rPr lang="en-NZ" sz="1800" i="1" dirty="0"/>
              <a:t>n = 226</a:t>
            </a:r>
          </a:p>
        </p:txBody>
      </p:sp>
      <p:sp>
        <p:nvSpPr>
          <p:cNvPr id="4" name="Content Placeholder 3">
            <a:extLst>
              <a:ext uri="{FF2B5EF4-FFF2-40B4-BE49-F238E27FC236}">
                <a16:creationId xmlns:a16="http://schemas.microsoft.com/office/drawing/2014/main" id="{2EF9739C-3417-B68E-B36A-39DA16261C1D}"/>
              </a:ext>
            </a:extLst>
          </p:cNvPr>
          <p:cNvSpPr>
            <a:spLocks noGrp="1"/>
          </p:cNvSpPr>
          <p:nvPr>
            <p:ph sz="half" idx="2"/>
          </p:nvPr>
        </p:nvSpPr>
        <p:spPr>
          <a:xfrm>
            <a:off x="510250" y="1833924"/>
            <a:ext cx="4185623" cy="2339652"/>
          </a:xfrm>
        </p:spPr>
        <p:txBody>
          <a:bodyPr>
            <a:normAutofit fontScale="85000" lnSpcReduction="20000"/>
          </a:bodyPr>
          <a:lstStyle/>
          <a:p>
            <a:r>
              <a:rPr lang="en-NZ" dirty="0"/>
              <a:t>43% from Taranaki</a:t>
            </a:r>
          </a:p>
          <a:p>
            <a:r>
              <a:rPr lang="en-NZ" dirty="0"/>
              <a:t>95% Female </a:t>
            </a:r>
            <a:r>
              <a:rPr lang="en-NZ" sz="1300" dirty="0"/>
              <a:t>(reflects numbers of those taking parental leave/attending parent-child groups, and following Trails &amp; Tots on social media). </a:t>
            </a:r>
          </a:p>
          <a:p>
            <a:r>
              <a:rPr lang="en-NZ" dirty="0"/>
              <a:t>48% had 2 children, 38% had 1 child, 13% had 3+ children</a:t>
            </a:r>
          </a:p>
          <a:p>
            <a:r>
              <a:rPr lang="en-NZ" dirty="0"/>
              <a:t>83% live Urban; 17% live Rural</a:t>
            </a:r>
          </a:p>
          <a:p>
            <a:r>
              <a:rPr lang="en-NZ" dirty="0"/>
              <a:t>Working Status: Full time 21%; Part Time 35%; SAHP or Not Working 36%</a:t>
            </a:r>
          </a:p>
        </p:txBody>
      </p:sp>
      <p:sp>
        <p:nvSpPr>
          <p:cNvPr id="9" name="TextBox 8">
            <a:extLst>
              <a:ext uri="{FF2B5EF4-FFF2-40B4-BE49-F238E27FC236}">
                <a16:creationId xmlns:a16="http://schemas.microsoft.com/office/drawing/2014/main" id="{B4800D25-63EB-1152-F5A0-0C971BFB69C0}"/>
              </a:ext>
            </a:extLst>
          </p:cNvPr>
          <p:cNvSpPr txBox="1"/>
          <p:nvPr/>
        </p:nvSpPr>
        <p:spPr>
          <a:xfrm>
            <a:off x="9283951" y="571972"/>
            <a:ext cx="2250884" cy="307777"/>
          </a:xfrm>
          <a:prstGeom prst="rect">
            <a:avLst/>
          </a:prstGeom>
          <a:solidFill>
            <a:schemeClr val="accent2"/>
          </a:solidFill>
        </p:spPr>
        <p:txBody>
          <a:bodyPr wrap="square" rtlCol="0">
            <a:spAutoFit/>
          </a:bodyPr>
          <a:lstStyle/>
          <a:p>
            <a:pPr algn="ctr"/>
            <a:r>
              <a:rPr lang="en-NZ" sz="1400" b="1" dirty="0">
                <a:solidFill>
                  <a:schemeClr val="accent6"/>
                </a:solidFill>
              </a:rPr>
              <a:t>Age of Respondents</a:t>
            </a:r>
          </a:p>
        </p:txBody>
      </p:sp>
      <p:sp>
        <p:nvSpPr>
          <p:cNvPr id="13" name="TextBox 12">
            <a:extLst>
              <a:ext uri="{FF2B5EF4-FFF2-40B4-BE49-F238E27FC236}">
                <a16:creationId xmlns:a16="http://schemas.microsoft.com/office/drawing/2014/main" id="{D5562B26-EDA7-CFE1-9A8E-3E708D72B977}"/>
              </a:ext>
            </a:extLst>
          </p:cNvPr>
          <p:cNvSpPr txBox="1"/>
          <p:nvPr/>
        </p:nvSpPr>
        <p:spPr>
          <a:xfrm>
            <a:off x="6096000" y="633527"/>
            <a:ext cx="909890" cy="307777"/>
          </a:xfrm>
          <a:prstGeom prst="rect">
            <a:avLst/>
          </a:prstGeom>
          <a:solidFill>
            <a:schemeClr val="accent2"/>
          </a:solidFill>
        </p:spPr>
        <p:txBody>
          <a:bodyPr wrap="square" rtlCol="0">
            <a:spAutoFit/>
          </a:bodyPr>
          <a:lstStyle/>
          <a:p>
            <a:pPr algn="ctr"/>
            <a:r>
              <a:rPr lang="en-NZ" sz="1400" b="1" dirty="0">
                <a:solidFill>
                  <a:schemeClr val="accent6"/>
                </a:solidFill>
              </a:rPr>
              <a:t>Gender</a:t>
            </a:r>
          </a:p>
        </p:txBody>
      </p:sp>
      <p:sp>
        <p:nvSpPr>
          <p:cNvPr id="19" name="TextBox 18">
            <a:extLst>
              <a:ext uri="{FF2B5EF4-FFF2-40B4-BE49-F238E27FC236}">
                <a16:creationId xmlns:a16="http://schemas.microsoft.com/office/drawing/2014/main" id="{640D7BC5-37DD-22E5-BF73-B0C6B94EBED6}"/>
              </a:ext>
            </a:extLst>
          </p:cNvPr>
          <p:cNvSpPr txBox="1"/>
          <p:nvPr/>
        </p:nvSpPr>
        <p:spPr>
          <a:xfrm>
            <a:off x="8236926" y="3859990"/>
            <a:ext cx="2388219" cy="307777"/>
          </a:xfrm>
          <a:prstGeom prst="rect">
            <a:avLst/>
          </a:prstGeom>
          <a:solidFill>
            <a:schemeClr val="accent2"/>
          </a:solidFill>
        </p:spPr>
        <p:txBody>
          <a:bodyPr wrap="square" rtlCol="0">
            <a:spAutoFit/>
          </a:bodyPr>
          <a:lstStyle/>
          <a:p>
            <a:pPr algn="ctr"/>
            <a:r>
              <a:rPr lang="en-NZ" sz="1400" b="1" dirty="0">
                <a:solidFill>
                  <a:schemeClr val="accent6"/>
                </a:solidFill>
              </a:rPr>
              <a:t>Region of Residence</a:t>
            </a:r>
          </a:p>
        </p:txBody>
      </p:sp>
      <p:pic>
        <p:nvPicPr>
          <p:cNvPr id="21" name="Picture 20">
            <a:extLst>
              <a:ext uri="{FF2B5EF4-FFF2-40B4-BE49-F238E27FC236}">
                <a16:creationId xmlns:a16="http://schemas.microsoft.com/office/drawing/2014/main" id="{F9EE2A06-5FE1-D541-067D-059622617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417" y="4191712"/>
            <a:ext cx="4807068" cy="2464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a:extLst>
              <a:ext uri="{FF2B5EF4-FFF2-40B4-BE49-F238E27FC236}">
                <a16:creationId xmlns:a16="http://schemas.microsoft.com/office/drawing/2014/main" id="{9B577980-603A-21A8-7CD5-674C8D304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957" y="999776"/>
            <a:ext cx="3473873" cy="2429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6455954-5200-637A-1625-255B701F7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7880" y="941304"/>
            <a:ext cx="3714083" cy="2228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TextBox 29">
            <a:extLst>
              <a:ext uri="{FF2B5EF4-FFF2-40B4-BE49-F238E27FC236}">
                <a16:creationId xmlns:a16="http://schemas.microsoft.com/office/drawing/2014/main" id="{188CE590-B62C-EA3B-BAFF-111A9D04BB1C}"/>
              </a:ext>
            </a:extLst>
          </p:cNvPr>
          <p:cNvSpPr txBox="1"/>
          <p:nvPr/>
        </p:nvSpPr>
        <p:spPr>
          <a:xfrm>
            <a:off x="3402471" y="4167767"/>
            <a:ext cx="1830393" cy="307777"/>
          </a:xfrm>
          <a:prstGeom prst="rect">
            <a:avLst/>
          </a:prstGeom>
          <a:solidFill>
            <a:schemeClr val="accent2"/>
          </a:solidFill>
        </p:spPr>
        <p:txBody>
          <a:bodyPr wrap="square" rtlCol="0">
            <a:spAutoFit/>
          </a:bodyPr>
          <a:lstStyle/>
          <a:p>
            <a:pPr algn="ctr"/>
            <a:r>
              <a:rPr lang="en-NZ" sz="1400" b="1" dirty="0">
                <a:solidFill>
                  <a:schemeClr val="accent6"/>
                </a:solidFill>
              </a:rPr>
              <a:t>Working Status</a:t>
            </a:r>
          </a:p>
        </p:txBody>
      </p:sp>
      <p:pic>
        <p:nvPicPr>
          <p:cNvPr id="34" name="Picture 33">
            <a:extLst>
              <a:ext uri="{FF2B5EF4-FFF2-40B4-BE49-F238E27FC236}">
                <a16:creationId xmlns:a16="http://schemas.microsoft.com/office/drawing/2014/main" id="{B3B36674-B4DE-F13D-03D8-C1ADDCCD96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141" y="4475544"/>
            <a:ext cx="4141152" cy="21170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D89A481C-C560-6C68-95D3-FB52926D2165}"/>
              </a:ext>
            </a:extLst>
          </p:cNvPr>
          <p:cNvSpPr txBox="1"/>
          <p:nvPr/>
        </p:nvSpPr>
        <p:spPr>
          <a:xfrm>
            <a:off x="5115086" y="2352669"/>
            <a:ext cx="1371341" cy="784830"/>
          </a:xfrm>
          <a:prstGeom prst="rect">
            <a:avLst/>
          </a:prstGeom>
          <a:noFill/>
        </p:spPr>
        <p:txBody>
          <a:bodyPr wrap="square" rtlCol="0">
            <a:spAutoFit/>
          </a:bodyPr>
          <a:lstStyle/>
          <a:p>
            <a:pPr algn="ctr"/>
            <a:r>
              <a:rPr lang="en-NZ" sz="900" dirty="0"/>
              <a:t>*It is noted that an OIA inquiry on parental leave, showed 97% of primary care givers are female</a:t>
            </a:r>
          </a:p>
        </p:txBody>
      </p:sp>
    </p:spTree>
    <p:extLst>
      <p:ext uri="{BB962C8B-B14F-4D97-AF65-F5344CB8AC3E}">
        <p14:creationId xmlns:p14="http://schemas.microsoft.com/office/powerpoint/2010/main" val="188062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BADC-6221-7DE9-9EFC-9ACE4899B324}"/>
              </a:ext>
            </a:extLst>
          </p:cNvPr>
          <p:cNvSpPr>
            <a:spLocks noGrp="1"/>
          </p:cNvSpPr>
          <p:nvPr>
            <p:ph type="title"/>
          </p:nvPr>
        </p:nvSpPr>
        <p:spPr>
          <a:xfrm>
            <a:off x="608754" y="329149"/>
            <a:ext cx="8596668" cy="1320800"/>
          </a:xfrm>
        </p:spPr>
        <p:txBody>
          <a:bodyPr/>
          <a:lstStyle/>
          <a:p>
            <a:r>
              <a:rPr lang="en-NZ" dirty="0">
                <a:solidFill>
                  <a:schemeClr val="accent6"/>
                </a:solidFill>
              </a:rPr>
              <a:t>Nation-Wide Survey</a:t>
            </a:r>
            <a:br>
              <a:rPr lang="en-NZ" dirty="0">
                <a:solidFill>
                  <a:schemeClr val="accent6"/>
                </a:solidFill>
              </a:rPr>
            </a:br>
            <a:r>
              <a:rPr lang="en-NZ" dirty="0">
                <a:solidFill>
                  <a:schemeClr val="accent6"/>
                </a:solidFill>
              </a:rPr>
              <a:t>Respondents</a:t>
            </a:r>
          </a:p>
        </p:txBody>
      </p:sp>
      <p:pic>
        <p:nvPicPr>
          <p:cNvPr id="7" name="Content Placeholder 6">
            <a:extLst>
              <a:ext uri="{FF2B5EF4-FFF2-40B4-BE49-F238E27FC236}">
                <a16:creationId xmlns:a16="http://schemas.microsoft.com/office/drawing/2014/main" id="{FFB01BC7-6A54-695D-792B-96C5222800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1396" y="3764611"/>
            <a:ext cx="5487166" cy="2905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B63F338B-8807-F72C-E5DA-D84DDF1AD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7543" y="749504"/>
            <a:ext cx="4542219" cy="2725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3DBEBAB4-714E-26CC-B336-73C955FC134E}"/>
              </a:ext>
            </a:extLst>
          </p:cNvPr>
          <p:cNvSpPr txBox="1"/>
          <p:nvPr/>
        </p:nvSpPr>
        <p:spPr>
          <a:xfrm>
            <a:off x="7105531" y="187859"/>
            <a:ext cx="3541460" cy="830997"/>
          </a:xfrm>
          <a:prstGeom prst="rect">
            <a:avLst/>
          </a:prstGeom>
          <a:solidFill>
            <a:schemeClr val="accent2"/>
          </a:solidFill>
        </p:spPr>
        <p:txBody>
          <a:bodyPr wrap="square" rtlCol="0">
            <a:spAutoFit/>
          </a:bodyPr>
          <a:lstStyle/>
          <a:p>
            <a:pPr algn="ctr"/>
            <a:r>
              <a:rPr lang="en-NZ" sz="1200" b="1" i="0" dirty="0">
                <a:solidFill>
                  <a:schemeClr val="accent6"/>
                </a:solidFill>
                <a:effectLst/>
                <a:latin typeface="+mj-lt"/>
              </a:rPr>
              <a:t>Q: If you feel that spending time in the outdoors is important for your health and well-being, please tell us how you came to feel connected to time outdoors.</a:t>
            </a:r>
          </a:p>
        </p:txBody>
      </p:sp>
      <p:sp>
        <p:nvSpPr>
          <p:cNvPr id="8" name="TextBox 7">
            <a:extLst>
              <a:ext uri="{FF2B5EF4-FFF2-40B4-BE49-F238E27FC236}">
                <a16:creationId xmlns:a16="http://schemas.microsoft.com/office/drawing/2014/main" id="{2400DCDE-8C6C-6466-7548-B3E60FB14586}"/>
              </a:ext>
            </a:extLst>
          </p:cNvPr>
          <p:cNvSpPr txBox="1"/>
          <p:nvPr/>
        </p:nvSpPr>
        <p:spPr>
          <a:xfrm>
            <a:off x="8961495" y="3805648"/>
            <a:ext cx="2381994" cy="461665"/>
          </a:xfrm>
          <a:prstGeom prst="rect">
            <a:avLst/>
          </a:prstGeom>
          <a:solidFill>
            <a:schemeClr val="accent2"/>
          </a:solidFill>
        </p:spPr>
        <p:txBody>
          <a:bodyPr wrap="square" rtlCol="0">
            <a:spAutoFit/>
          </a:bodyPr>
          <a:lstStyle/>
          <a:p>
            <a:pPr algn="ctr"/>
            <a:r>
              <a:rPr lang="en-NZ" sz="1200" b="1" dirty="0">
                <a:solidFill>
                  <a:schemeClr val="accent6"/>
                </a:solidFill>
              </a:rPr>
              <a:t>Q: Tell us about your support network as a parent</a:t>
            </a:r>
          </a:p>
        </p:txBody>
      </p:sp>
      <p:pic>
        <p:nvPicPr>
          <p:cNvPr id="23" name="Picture 22">
            <a:extLst>
              <a:ext uri="{FF2B5EF4-FFF2-40B4-BE49-F238E27FC236}">
                <a16:creationId xmlns:a16="http://schemas.microsoft.com/office/drawing/2014/main" id="{7FA72EC2-9525-F232-8266-A3608FD42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6247" y="4434559"/>
            <a:ext cx="3189328" cy="2235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ADDAE68A-DF18-D125-F881-90C8C922A01A}"/>
              </a:ext>
            </a:extLst>
          </p:cNvPr>
          <p:cNvSpPr txBox="1"/>
          <p:nvPr/>
        </p:nvSpPr>
        <p:spPr>
          <a:xfrm>
            <a:off x="2118476" y="6094511"/>
            <a:ext cx="1088515" cy="307777"/>
          </a:xfrm>
          <a:prstGeom prst="rect">
            <a:avLst/>
          </a:prstGeom>
          <a:solidFill>
            <a:schemeClr val="accent2"/>
          </a:solidFill>
        </p:spPr>
        <p:txBody>
          <a:bodyPr wrap="square" rtlCol="0">
            <a:spAutoFit/>
          </a:bodyPr>
          <a:lstStyle/>
          <a:p>
            <a:pPr algn="ctr"/>
            <a:r>
              <a:rPr lang="en-NZ" sz="1400" b="1" dirty="0">
                <a:solidFill>
                  <a:schemeClr val="accent6"/>
                </a:solidFill>
              </a:rPr>
              <a:t>Ethnicity</a:t>
            </a:r>
          </a:p>
        </p:txBody>
      </p:sp>
      <p:sp>
        <p:nvSpPr>
          <p:cNvPr id="9" name="TextBox 8">
            <a:extLst>
              <a:ext uri="{FF2B5EF4-FFF2-40B4-BE49-F238E27FC236}">
                <a16:creationId xmlns:a16="http://schemas.microsoft.com/office/drawing/2014/main" id="{C1BC7F3A-8769-4728-072B-7D88D92E9E08}"/>
              </a:ext>
            </a:extLst>
          </p:cNvPr>
          <p:cNvSpPr txBox="1"/>
          <p:nvPr/>
        </p:nvSpPr>
        <p:spPr>
          <a:xfrm>
            <a:off x="834272" y="1446784"/>
            <a:ext cx="5147124" cy="3385542"/>
          </a:xfrm>
          <a:prstGeom prst="rect">
            <a:avLst/>
          </a:prstGeom>
          <a:noFill/>
        </p:spPr>
        <p:txBody>
          <a:bodyPr wrap="square" rtlCol="0">
            <a:spAutoFit/>
          </a:bodyPr>
          <a:lstStyle/>
          <a:p>
            <a:r>
              <a:rPr lang="en-NZ" sz="1600" dirty="0"/>
              <a:t>Participants were also asked to use a scale of 0-100 to respond to the following statements: </a:t>
            </a:r>
          </a:p>
          <a:p>
            <a:endParaRPr lang="en-NZ" sz="1600" b="0" i="0" dirty="0">
              <a:solidFill>
                <a:srgbClr val="333E48"/>
              </a:solidFill>
              <a:effectLst/>
            </a:endParaRPr>
          </a:p>
          <a:p>
            <a:pPr marL="285750" indent="-285750">
              <a:buFont typeface="Arial" panose="020B0604020202020204" pitchFamily="34" charset="0"/>
              <a:buChar char="•"/>
            </a:pPr>
            <a:r>
              <a:rPr lang="en-NZ" sz="1600" b="1" i="0" dirty="0">
                <a:solidFill>
                  <a:srgbClr val="333E48"/>
                </a:solidFill>
                <a:effectLst/>
              </a:rPr>
              <a:t>I feel that spending time in the outdoors is important to my overall health and well-being. Average response = 92</a:t>
            </a:r>
          </a:p>
          <a:p>
            <a:endParaRPr lang="en-NZ" sz="1600" dirty="0">
              <a:solidFill>
                <a:srgbClr val="333E48"/>
              </a:solidFill>
            </a:endParaRPr>
          </a:p>
          <a:p>
            <a:pPr marL="285750" indent="-285750">
              <a:buFont typeface="Arial" panose="020B0604020202020204" pitchFamily="34" charset="0"/>
              <a:buChar char="•"/>
            </a:pPr>
            <a:r>
              <a:rPr lang="en-NZ" sz="1600" b="1" i="0" dirty="0">
                <a:solidFill>
                  <a:srgbClr val="333E48"/>
                </a:solidFill>
                <a:effectLst/>
              </a:rPr>
              <a:t>Would you describe yourself as an outdoorsy person? </a:t>
            </a:r>
            <a:r>
              <a:rPr lang="en-NZ" sz="1600" b="1" dirty="0">
                <a:solidFill>
                  <a:srgbClr val="333E48"/>
                </a:solidFill>
              </a:rPr>
              <a:t>Average response = 68</a:t>
            </a:r>
            <a:br>
              <a:rPr lang="en-NZ" sz="1600" dirty="0">
                <a:solidFill>
                  <a:srgbClr val="333E48"/>
                </a:solidFill>
              </a:rPr>
            </a:br>
            <a:endParaRPr lang="en-NZ" sz="1600" dirty="0">
              <a:solidFill>
                <a:srgbClr val="333E48"/>
              </a:solidFill>
            </a:endParaRPr>
          </a:p>
          <a:p>
            <a:r>
              <a:rPr lang="en-NZ" sz="800" dirty="0"/>
              <a:t>The term “outdoors” was pre-defined for respondents as: “any activities that you do with or without your children (a range of examples listed). We would like you to answer with a general idea of what outdoors means to you, regardless of the specific activity or intensity of activity.”</a:t>
            </a:r>
          </a:p>
          <a:p>
            <a:endParaRPr lang="en-NZ" b="0" i="0" dirty="0">
              <a:solidFill>
                <a:srgbClr val="333E48"/>
              </a:solidFill>
              <a:effectLst/>
              <a:latin typeface="National2"/>
            </a:endParaRPr>
          </a:p>
          <a:p>
            <a:endParaRPr lang="en-NZ" sz="1200" dirty="0"/>
          </a:p>
        </p:txBody>
      </p:sp>
    </p:spTree>
    <p:extLst>
      <p:ext uri="{BB962C8B-B14F-4D97-AF65-F5344CB8AC3E}">
        <p14:creationId xmlns:p14="http://schemas.microsoft.com/office/powerpoint/2010/main" val="98743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D895-40B1-13F2-B54E-ED79079F652E}"/>
              </a:ext>
            </a:extLst>
          </p:cNvPr>
          <p:cNvSpPr>
            <a:spLocks noGrp="1"/>
          </p:cNvSpPr>
          <p:nvPr>
            <p:ph type="title"/>
          </p:nvPr>
        </p:nvSpPr>
        <p:spPr/>
        <p:txBody>
          <a:bodyPr/>
          <a:lstStyle/>
          <a:p>
            <a:r>
              <a:rPr lang="en-NZ" dirty="0">
                <a:solidFill>
                  <a:schemeClr val="accent6"/>
                </a:solidFill>
              </a:rPr>
              <a:t>Research Findings </a:t>
            </a:r>
            <a:r>
              <a:rPr lang="en-NZ" i="1" dirty="0">
                <a:solidFill>
                  <a:schemeClr val="accent6"/>
                </a:solidFill>
              </a:rPr>
              <a:t>– </a:t>
            </a:r>
            <a:r>
              <a:rPr lang="en-NZ" sz="3400" i="1" dirty="0"/>
              <a:t>Answer to our questions</a:t>
            </a:r>
          </a:p>
        </p:txBody>
      </p:sp>
      <p:sp>
        <p:nvSpPr>
          <p:cNvPr id="3" name="Content Placeholder 2">
            <a:extLst>
              <a:ext uri="{FF2B5EF4-FFF2-40B4-BE49-F238E27FC236}">
                <a16:creationId xmlns:a16="http://schemas.microsoft.com/office/drawing/2014/main" id="{CEAD10EF-237A-B680-62AB-52E72D02E05D}"/>
              </a:ext>
            </a:extLst>
          </p:cNvPr>
          <p:cNvSpPr>
            <a:spLocks noGrp="1"/>
          </p:cNvSpPr>
          <p:nvPr>
            <p:ph idx="1"/>
          </p:nvPr>
        </p:nvSpPr>
        <p:spPr>
          <a:xfrm>
            <a:off x="677334" y="1473200"/>
            <a:ext cx="8812106" cy="5019039"/>
          </a:xfrm>
        </p:spPr>
        <p:txBody>
          <a:bodyPr>
            <a:normAutofit fontScale="92500" lnSpcReduction="20000"/>
          </a:bodyPr>
          <a:lstStyle/>
          <a:p>
            <a:pPr marL="0" indent="0" rtl="0" fontAlgn="base">
              <a:buNone/>
            </a:pPr>
            <a:r>
              <a:rPr lang="en-NZ" sz="2000" b="1" i="1" dirty="0">
                <a:solidFill>
                  <a:srgbClr val="000000"/>
                </a:solidFill>
                <a:cs typeface="Times New Roman" panose="02020603050405020304" pitchFamily="18" charset="0"/>
              </a:rPr>
              <a:t>Q:</a:t>
            </a:r>
            <a:r>
              <a:rPr lang="en-NZ" sz="2000" b="0" i="1" u="none" strike="noStrike" dirty="0">
                <a:solidFill>
                  <a:srgbClr val="000000"/>
                </a:solidFill>
                <a:effectLst/>
                <a:cs typeface="Times New Roman" panose="02020603050405020304" pitchFamily="18" charset="0"/>
              </a:rPr>
              <a:t> How does participation in nature-based programs affect parental health and wellbeing?</a:t>
            </a:r>
            <a:r>
              <a:rPr lang="en-NZ" sz="2000" b="1" i="1" u="none" strike="noStrike" dirty="0">
                <a:solidFill>
                  <a:srgbClr val="000000"/>
                </a:solidFill>
                <a:effectLst/>
                <a:cs typeface="Times New Roman" panose="02020603050405020304" pitchFamily="18" charset="0"/>
              </a:rPr>
              <a:t> </a:t>
            </a:r>
          </a:p>
          <a:p>
            <a:pPr marL="0" indent="0" rtl="0" fontAlgn="base">
              <a:buNone/>
            </a:pPr>
            <a:r>
              <a:rPr lang="en-NZ" sz="2000" b="1" dirty="0">
                <a:solidFill>
                  <a:schemeClr val="tx1"/>
                </a:solidFill>
                <a:cs typeface="Times New Roman" panose="02020603050405020304" pitchFamily="18" charset="0"/>
              </a:rPr>
              <a:t>Findings: </a:t>
            </a:r>
            <a:r>
              <a:rPr lang="en-NZ" sz="2000" b="1" i="0" u="none" strike="noStrike" dirty="0">
                <a:solidFill>
                  <a:srgbClr val="000000"/>
                </a:solidFill>
                <a:effectLst/>
                <a:cs typeface="Times New Roman" panose="02020603050405020304" pitchFamily="18" charset="0"/>
              </a:rPr>
              <a:t>Participating in nature-based programs has a number of benefits to parental health and wellbeing</a:t>
            </a:r>
            <a:r>
              <a:rPr lang="en-NZ" sz="2000" b="0" i="0" u="none" strike="noStrike" dirty="0">
                <a:solidFill>
                  <a:srgbClr val="000000"/>
                </a:solidFill>
                <a:effectLst/>
                <a:cs typeface="Times New Roman" panose="02020603050405020304" pitchFamily="18" charset="0"/>
              </a:rPr>
              <a:t>. Commonly reported benefits around health include:</a:t>
            </a:r>
          </a:p>
          <a:p>
            <a:pPr marL="914400" rtl="0" fontAlgn="base">
              <a:buFont typeface="Arial" panose="020B0604020202020204" pitchFamily="34" charset="0"/>
              <a:buChar char="•"/>
            </a:pPr>
            <a:r>
              <a:rPr lang="en-NZ" sz="1600" b="0" i="0" u="none" strike="noStrike" dirty="0">
                <a:solidFill>
                  <a:srgbClr val="000000"/>
                </a:solidFill>
                <a:effectLst/>
                <a:cs typeface="Times New Roman" panose="02020603050405020304" pitchFamily="18" charset="0"/>
              </a:rPr>
              <a:t>Time in nature with child (90.5%)</a:t>
            </a:r>
            <a:endParaRPr lang="en-NZ" sz="1600" b="1" i="0" u="none" strike="noStrike" dirty="0">
              <a:solidFill>
                <a:srgbClr val="000000"/>
              </a:solidFill>
              <a:effectLst/>
              <a:cs typeface="Times New Roman" panose="02020603050405020304" pitchFamily="18" charset="0"/>
            </a:endParaRPr>
          </a:p>
          <a:p>
            <a:pPr marL="914400" rtl="0" fontAlgn="base">
              <a:buFont typeface="Arial" panose="020B0604020202020204" pitchFamily="34" charset="0"/>
              <a:buChar char="•"/>
            </a:pPr>
            <a:r>
              <a:rPr lang="en-NZ" sz="1600" b="0" i="0" u="none" strike="noStrike" dirty="0">
                <a:solidFill>
                  <a:srgbClr val="000000"/>
                </a:solidFill>
                <a:effectLst/>
                <a:cs typeface="Times New Roman" panose="02020603050405020304" pitchFamily="18" charset="0"/>
              </a:rPr>
              <a:t>Improved feelings of connection with nature (76.2%)</a:t>
            </a:r>
            <a:endParaRPr lang="en-NZ" sz="1600" b="1" i="0" u="none" strike="noStrike" dirty="0">
              <a:solidFill>
                <a:srgbClr val="000000"/>
              </a:solidFill>
              <a:effectLst/>
              <a:cs typeface="Times New Roman" panose="02020603050405020304" pitchFamily="18" charset="0"/>
            </a:endParaRPr>
          </a:p>
          <a:p>
            <a:pPr marL="914400" rtl="0" fontAlgn="base">
              <a:buFont typeface="Arial" panose="020B0604020202020204" pitchFamily="34" charset="0"/>
              <a:buChar char="•"/>
            </a:pPr>
            <a:r>
              <a:rPr lang="en-NZ" sz="1600" b="0" i="0" u="none" strike="noStrike" dirty="0">
                <a:solidFill>
                  <a:srgbClr val="000000"/>
                </a:solidFill>
                <a:effectLst/>
                <a:cs typeface="Times New Roman" panose="02020603050405020304" pitchFamily="18" charset="0"/>
              </a:rPr>
              <a:t>Exercise and fitness (68.2%)</a:t>
            </a:r>
            <a:endParaRPr lang="en-NZ" sz="1600" b="1" i="0" u="none" strike="noStrike" dirty="0">
              <a:solidFill>
                <a:srgbClr val="000000"/>
              </a:solidFill>
              <a:effectLst/>
              <a:cs typeface="Times New Roman" panose="02020603050405020304" pitchFamily="18" charset="0"/>
            </a:endParaRPr>
          </a:p>
          <a:p>
            <a:pPr marL="914400" rtl="0" fontAlgn="base">
              <a:buFont typeface="Arial" panose="020B0604020202020204" pitchFamily="34" charset="0"/>
              <a:buChar char="•"/>
            </a:pPr>
            <a:r>
              <a:rPr lang="en-NZ" sz="1600" b="0" i="0" u="none" strike="noStrike" dirty="0">
                <a:solidFill>
                  <a:srgbClr val="000000"/>
                </a:solidFill>
                <a:effectLst/>
                <a:cs typeface="Times New Roman" panose="02020603050405020304" pitchFamily="18" charset="0"/>
              </a:rPr>
              <a:t>Community and support within the group (63.5%)</a:t>
            </a:r>
            <a:endParaRPr lang="en-NZ" sz="1600" b="1" i="0" u="none" strike="noStrike" dirty="0">
              <a:solidFill>
                <a:srgbClr val="000000"/>
              </a:solidFill>
              <a:effectLst/>
              <a:cs typeface="Times New Roman" panose="02020603050405020304" pitchFamily="18" charset="0"/>
            </a:endParaRPr>
          </a:p>
          <a:p>
            <a:pPr marL="914400" rtl="0" fontAlgn="base">
              <a:buFont typeface="Arial" panose="020B0604020202020204" pitchFamily="34" charset="0"/>
              <a:buChar char="•"/>
            </a:pPr>
            <a:r>
              <a:rPr lang="en-NZ" sz="1600" b="0" i="0" u="none" strike="noStrike" dirty="0">
                <a:solidFill>
                  <a:srgbClr val="000000"/>
                </a:solidFill>
                <a:effectLst/>
                <a:cs typeface="Times New Roman" panose="02020603050405020304" pitchFamily="18" charset="0"/>
              </a:rPr>
              <a:t>Reduced feelings of stress (39.7%)</a:t>
            </a:r>
            <a:br>
              <a:rPr lang="en-NZ" sz="1600" b="0" i="0" u="none" strike="noStrike" dirty="0">
                <a:solidFill>
                  <a:srgbClr val="000000"/>
                </a:solidFill>
                <a:effectLst/>
                <a:cs typeface="Times New Roman" panose="02020603050405020304" pitchFamily="18" charset="0"/>
              </a:rPr>
            </a:br>
            <a:br>
              <a:rPr lang="en-NZ" sz="1600" b="0" i="0" u="none" strike="noStrike" dirty="0">
                <a:solidFill>
                  <a:srgbClr val="000000"/>
                </a:solidFill>
                <a:effectLst/>
                <a:cs typeface="Times New Roman" panose="02020603050405020304" pitchFamily="18" charset="0"/>
              </a:rPr>
            </a:br>
            <a:r>
              <a:rPr lang="en-NZ" sz="1300" b="0" i="0" u="none" strike="noStrike" dirty="0">
                <a:solidFill>
                  <a:srgbClr val="000000"/>
                </a:solidFill>
                <a:effectLst/>
                <a:cs typeface="Times New Roman" panose="02020603050405020304" pitchFamily="18" charset="0"/>
              </a:rPr>
              <a:t>*Statistics are from 2024 Trails &amp; Tots Participants “In Meet Up Survey”</a:t>
            </a:r>
          </a:p>
          <a:p>
            <a:pPr marL="457200" rtl="0"/>
            <a:r>
              <a:rPr lang="en-NZ" sz="1800" b="0" i="0" u="none" strike="noStrike" dirty="0">
                <a:solidFill>
                  <a:srgbClr val="000000"/>
                </a:solidFill>
                <a:effectLst/>
                <a:cs typeface="Times New Roman" panose="02020603050405020304" pitchFamily="18" charset="0"/>
              </a:rPr>
              <a:t>Participants report feeling </a:t>
            </a:r>
            <a:r>
              <a:rPr lang="en-NZ" sz="1800" i="0" u="none" strike="noStrike" dirty="0">
                <a:solidFill>
                  <a:srgbClr val="000000"/>
                </a:solidFill>
                <a:effectLst/>
                <a:cs typeface="Times New Roman" panose="02020603050405020304" pitchFamily="18" charset="0"/>
              </a:rPr>
              <a:t>more relaxed, rested, content, connected to nature, attuned to child and sociable after spending time in a nature-based program. </a:t>
            </a:r>
          </a:p>
          <a:p>
            <a:pPr marL="457200"/>
            <a:r>
              <a:rPr lang="en-NZ" sz="1800" b="1" i="0" u="none" strike="noStrike" dirty="0">
                <a:solidFill>
                  <a:schemeClr val="accent5"/>
                </a:solidFill>
                <a:effectLst/>
                <a:cs typeface="Times New Roman" panose="02020603050405020304" pitchFamily="18" charset="0"/>
              </a:rPr>
              <a:t>100% of surveyed participants reported improved feelings of wellbeing </a:t>
            </a:r>
            <a:r>
              <a:rPr lang="en-NZ" b="1" dirty="0">
                <a:solidFill>
                  <a:schemeClr val="accent5"/>
                </a:solidFill>
                <a:cs typeface="Times New Roman" panose="02020603050405020304" pitchFamily="18" charset="0"/>
              </a:rPr>
              <a:t>in one or more area after participating in a nature-based session with their child(ren).</a:t>
            </a:r>
          </a:p>
          <a:p>
            <a:pPr marL="457200" rtl="0"/>
            <a:r>
              <a:rPr lang="en-NZ" sz="1800" b="0" i="0" u="none" strike="noStrike" dirty="0">
                <a:solidFill>
                  <a:srgbClr val="000000"/>
                </a:solidFill>
                <a:effectLst/>
                <a:cs typeface="Times New Roman" panose="02020603050405020304" pitchFamily="18" charset="0"/>
              </a:rPr>
              <a:t>Spending time exercising outdoors supports postpartum recovery, physical and mental health, alongside a decrease in stress and more self-regulation</a:t>
            </a:r>
            <a:r>
              <a:rPr lang="en-NZ" sz="1800" b="0" i="0" u="none" strike="noStrike" dirty="0">
                <a:solidFill>
                  <a:srgbClr val="FF0000"/>
                </a:solidFill>
                <a:effectLst/>
                <a:cs typeface="Times New Roman" panose="02020603050405020304" pitchFamily="18" charset="0"/>
              </a:rPr>
              <a:t> </a:t>
            </a:r>
            <a:r>
              <a:rPr lang="en-NZ" dirty="0">
                <a:solidFill>
                  <a:srgbClr val="FF0000"/>
                </a:solidFill>
                <a:cs typeface="Times New Roman" panose="02020603050405020304" pitchFamily="18" charset="0"/>
              </a:rPr>
              <a:t>(SOURCES).</a:t>
            </a:r>
          </a:p>
        </p:txBody>
      </p:sp>
    </p:spTree>
    <p:extLst>
      <p:ext uri="{BB962C8B-B14F-4D97-AF65-F5344CB8AC3E}">
        <p14:creationId xmlns:p14="http://schemas.microsoft.com/office/powerpoint/2010/main" val="203981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5FAD-F888-3BA6-1B1B-B686804B9F98}"/>
              </a:ext>
            </a:extLst>
          </p:cNvPr>
          <p:cNvSpPr>
            <a:spLocks noGrp="1"/>
          </p:cNvSpPr>
          <p:nvPr>
            <p:ph type="title"/>
          </p:nvPr>
        </p:nvSpPr>
        <p:spPr>
          <a:xfrm>
            <a:off x="563034" y="377444"/>
            <a:ext cx="9119445" cy="1320800"/>
          </a:xfrm>
        </p:spPr>
        <p:txBody>
          <a:bodyPr/>
          <a:lstStyle/>
          <a:p>
            <a:r>
              <a:rPr lang="en-NZ" dirty="0">
                <a:solidFill>
                  <a:schemeClr val="accent6"/>
                </a:solidFill>
              </a:rPr>
              <a:t>Research Findings </a:t>
            </a:r>
            <a:r>
              <a:rPr lang="en-NZ" i="1" dirty="0">
                <a:solidFill>
                  <a:schemeClr val="accent6"/>
                </a:solidFill>
              </a:rPr>
              <a:t>– </a:t>
            </a:r>
            <a:r>
              <a:rPr lang="en-NZ" sz="3600" i="1" dirty="0"/>
              <a:t>Answer to our questions</a:t>
            </a:r>
            <a:endParaRPr lang="en-NZ" dirty="0">
              <a:solidFill>
                <a:schemeClr val="accent6"/>
              </a:solidFill>
            </a:endParaRPr>
          </a:p>
        </p:txBody>
      </p:sp>
      <p:sp>
        <p:nvSpPr>
          <p:cNvPr id="3" name="Content Placeholder 2">
            <a:extLst>
              <a:ext uri="{FF2B5EF4-FFF2-40B4-BE49-F238E27FC236}">
                <a16:creationId xmlns:a16="http://schemas.microsoft.com/office/drawing/2014/main" id="{518AD9A5-9FB6-E282-9CFB-63969BCC0DC3}"/>
              </a:ext>
            </a:extLst>
          </p:cNvPr>
          <p:cNvSpPr>
            <a:spLocks noGrp="1"/>
          </p:cNvSpPr>
          <p:nvPr>
            <p:ph sz="half" idx="1"/>
          </p:nvPr>
        </p:nvSpPr>
        <p:spPr>
          <a:xfrm>
            <a:off x="677334" y="1309634"/>
            <a:ext cx="5382991" cy="5081006"/>
          </a:xfrm>
        </p:spPr>
        <p:txBody>
          <a:bodyPr>
            <a:normAutofit lnSpcReduction="10000"/>
          </a:bodyPr>
          <a:lstStyle/>
          <a:p>
            <a:pPr marL="0" indent="0">
              <a:buNone/>
            </a:pPr>
            <a:r>
              <a:rPr lang="en-NZ" sz="1800" b="1" i="1" u="none" strike="noStrike" dirty="0">
                <a:solidFill>
                  <a:srgbClr val="000000"/>
                </a:solidFill>
                <a:effectLst/>
                <a:cs typeface="Times New Roman" panose="02020603050405020304" pitchFamily="18" charset="0"/>
              </a:rPr>
              <a:t>Q: </a:t>
            </a:r>
            <a:r>
              <a:rPr lang="en-NZ" sz="1800" b="0" i="1" u="none" strike="noStrike" dirty="0">
                <a:solidFill>
                  <a:srgbClr val="000000"/>
                </a:solidFill>
                <a:effectLst/>
                <a:cs typeface="Times New Roman" panose="02020603050405020304" pitchFamily="18" charset="0"/>
              </a:rPr>
              <a:t>How does an outdoor community support or nourish an individual’s transition in to parenthood?</a:t>
            </a:r>
          </a:p>
          <a:p>
            <a:pPr marL="0" indent="0">
              <a:buNone/>
            </a:pPr>
            <a:r>
              <a:rPr lang="en-NZ" sz="1800" b="1" i="0" u="none" strike="noStrike" dirty="0">
                <a:solidFill>
                  <a:srgbClr val="000000"/>
                </a:solidFill>
                <a:effectLst/>
                <a:cs typeface="Times New Roman" panose="02020603050405020304" pitchFamily="18" charset="0"/>
              </a:rPr>
              <a:t>Findings: </a:t>
            </a:r>
            <a:br>
              <a:rPr lang="en-NZ" sz="1800" b="1" i="0" u="none" strike="noStrike" dirty="0">
                <a:solidFill>
                  <a:srgbClr val="000000"/>
                </a:solidFill>
                <a:effectLst/>
                <a:cs typeface="Times New Roman" panose="02020603050405020304" pitchFamily="18" charset="0"/>
              </a:rPr>
            </a:br>
            <a:r>
              <a:rPr lang="en-NZ" sz="1800" b="1" i="0" u="none" strike="noStrike" dirty="0">
                <a:solidFill>
                  <a:srgbClr val="000000"/>
                </a:solidFill>
                <a:effectLst/>
                <a:cs typeface="Times New Roman" panose="02020603050405020304" pitchFamily="18" charset="0"/>
              </a:rPr>
              <a:t>Trails &amp; Tots provides:</a:t>
            </a:r>
          </a:p>
          <a:p>
            <a:r>
              <a:rPr lang="en-NZ" sz="1800" b="0" i="0" u="none" strike="noStrike" dirty="0">
                <a:solidFill>
                  <a:srgbClr val="000000"/>
                </a:solidFill>
                <a:effectLst/>
                <a:cs typeface="Times New Roman" panose="02020603050405020304" pitchFamily="18" charset="0"/>
              </a:rPr>
              <a:t>enjoyable experiences in nature for parents and children</a:t>
            </a:r>
          </a:p>
          <a:p>
            <a:r>
              <a:rPr lang="en-NZ" sz="1800" b="0" i="0" u="none" strike="noStrike" dirty="0">
                <a:solidFill>
                  <a:srgbClr val="000000"/>
                </a:solidFill>
                <a:effectLst/>
                <a:cs typeface="Times New Roman" panose="02020603050405020304" pitchFamily="18" charset="0"/>
              </a:rPr>
              <a:t>a community of like-minded parents</a:t>
            </a:r>
          </a:p>
          <a:p>
            <a:r>
              <a:rPr lang="en-NZ" sz="1800" b="0" i="0" u="none" strike="noStrike" dirty="0">
                <a:solidFill>
                  <a:srgbClr val="000000"/>
                </a:solidFill>
                <a:effectLst/>
                <a:cs typeface="Times New Roman" panose="02020603050405020304" pitchFamily="18" charset="0"/>
              </a:rPr>
              <a:t>a more flexible type of social interaction than traditional parenting groups</a:t>
            </a:r>
          </a:p>
          <a:p>
            <a:r>
              <a:rPr lang="en-NZ" sz="1800" b="0" i="0" u="none" strike="noStrike" dirty="0">
                <a:solidFill>
                  <a:srgbClr val="000000"/>
                </a:solidFill>
                <a:effectLst/>
                <a:cs typeface="Times New Roman" panose="02020603050405020304" pitchFamily="18" charset="0"/>
              </a:rPr>
              <a:t>safety in numbers while outside</a:t>
            </a:r>
          </a:p>
          <a:p>
            <a:r>
              <a:rPr lang="en-NZ" sz="1800" b="0" i="0" u="none" strike="noStrike" dirty="0">
                <a:solidFill>
                  <a:srgbClr val="000000"/>
                </a:solidFill>
                <a:effectLst/>
                <a:cs typeface="Times New Roman" panose="02020603050405020304" pitchFamily="18" charset="0"/>
              </a:rPr>
              <a:t>increased knowledge of local tracks</a:t>
            </a:r>
          </a:p>
          <a:p>
            <a:r>
              <a:rPr lang="en-NZ" sz="1800" b="0" i="0" u="none" strike="noStrike" dirty="0">
                <a:solidFill>
                  <a:srgbClr val="000000"/>
                </a:solidFill>
                <a:effectLst/>
                <a:cs typeface="Times New Roman" panose="02020603050405020304" pitchFamily="18" charset="0"/>
              </a:rPr>
              <a:t>motivation during the postpartum period to get outdoors, socialize and be physically active</a:t>
            </a:r>
          </a:p>
          <a:p>
            <a:r>
              <a:rPr lang="en-NZ" sz="1800" b="0" i="0" u="none" strike="noStrike" dirty="0">
                <a:solidFill>
                  <a:srgbClr val="000000"/>
                </a:solidFill>
                <a:effectLst/>
                <a:cs typeface="Times New Roman" panose="02020603050405020304" pitchFamily="18" charset="0"/>
              </a:rPr>
              <a:t>improved confidence in going outdoors with children.</a:t>
            </a:r>
            <a:endParaRPr lang="en-NZ" sz="1600" b="1" i="0" u="none" strike="noStrike" dirty="0">
              <a:solidFill>
                <a:srgbClr val="000000"/>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A35147E1-7073-C9B9-A035-0301D3809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709" y="1560472"/>
            <a:ext cx="5454341" cy="508100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AF7137A8-7DAE-4C5C-4607-CEB164AC563D}"/>
              </a:ext>
            </a:extLst>
          </p:cNvPr>
          <p:cNvSpPr txBox="1"/>
          <p:nvPr/>
        </p:nvSpPr>
        <p:spPr>
          <a:xfrm>
            <a:off x="6922346" y="1175024"/>
            <a:ext cx="4592320" cy="523220"/>
          </a:xfrm>
          <a:prstGeom prst="rect">
            <a:avLst/>
          </a:prstGeom>
          <a:solidFill>
            <a:schemeClr val="accent2"/>
          </a:solidFill>
        </p:spPr>
        <p:txBody>
          <a:bodyPr wrap="square" rtlCol="0">
            <a:spAutoFit/>
          </a:bodyPr>
          <a:lstStyle/>
          <a:p>
            <a:pPr algn="ctr"/>
            <a:r>
              <a:rPr lang="en-NZ" sz="1400" b="1" dirty="0">
                <a:solidFill>
                  <a:schemeClr val="accent6"/>
                </a:solidFill>
              </a:rPr>
              <a:t>Reported benefits from attending Trails &amp; Tots Nature-Based meet ups</a:t>
            </a:r>
          </a:p>
        </p:txBody>
      </p:sp>
      <p:sp>
        <p:nvSpPr>
          <p:cNvPr id="7" name="TextBox 6">
            <a:extLst>
              <a:ext uri="{FF2B5EF4-FFF2-40B4-BE49-F238E27FC236}">
                <a16:creationId xmlns:a16="http://schemas.microsoft.com/office/drawing/2014/main" id="{71765F58-F9B9-150C-B353-A18FB0CEF09D}"/>
              </a:ext>
            </a:extLst>
          </p:cNvPr>
          <p:cNvSpPr txBox="1"/>
          <p:nvPr/>
        </p:nvSpPr>
        <p:spPr>
          <a:xfrm>
            <a:off x="7203440" y="4328160"/>
            <a:ext cx="1808480" cy="230832"/>
          </a:xfrm>
          <a:prstGeom prst="rect">
            <a:avLst/>
          </a:prstGeom>
          <a:noFill/>
        </p:spPr>
        <p:txBody>
          <a:bodyPr wrap="square" rtlCol="0">
            <a:spAutoFit/>
          </a:bodyPr>
          <a:lstStyle/>
          <a:p>
            <a:r>
              <a:rPr lang="en-NZ" sz="900" dirty="0">
                <a:solidFill>
                  <a:schemeClr val="bg1">
                    <a:lumMod val="50000"/>
                  </a:schemeClr>
                </a:solidFill>
                <a:latin typeface="Times New Roman" panose="02020603050405020304" pitchFamily="18" charset="0"/>
                <a:cs typeface="Times New Roman" panose="02020603050405020304" pitchFamily="18" charset="0"/>
              </a:rPr>
              <a:t>for you and your child</a:t>
            </a:r>
          </a:p>
        </p:txBody>
      </p:sp>
      <p:sp>
        <p:nvSpPr>
          <p:cNvPr id="8" name="TextBox 7">
            <a:extLst>
              <a:ext uri="{FF2B5EF4-FFF2-40B4-BE49-F238E27FC236}">
                <a16:creationId xmlns:a16="http://schemas.microsoft.com/office/drawing/2014/main" id="{03C93312-511B-C39C-1F74-D1BE4482AE6D}"/>
              </a:ext>
            </a:extLst>
          </p:cNvPr>
          <p:cNvSpPr txBox="1"/>
          <p:nvPr/>
        </p:nvSpPr>
        <p:spPr>
          <a:xfrm>
            <a:off x="7132320" y="2516144"/>
            <a:ext cx="1808480" cy="230832"/>
          </a:xfrm>
          <a:prstGeom prst="rect">
            <a:avLst/>
          </a:prstGeom>
          <a:noFill/>
        </p:spPr>
        <p:txBody>
          <a:bodyPr wrap="square" rtlCol="0">
            <a:spAutoFit/>
          </a:bodyPr>
          <a:lstStyle/>
          <a:p>
            <a:r>
              <a:rPr lang="en-NZ" sz="900" dirty="0" err="1">
                <a:latin typeface="Times New Roman" panose="02020603050405020304" pitchFamily="18" charset="0"/>
                <a:cs typeface="Times New Roman" panose="02020603050405020304" pitchFamily="18" charset="0"/>
              </a:rPr>
              <a:t>ith</a:t>
            </a:r>
            <a:r>
              <a:rPr lang="en-NZ" sz="900" dirty="0">
                <a:latin typeface="Times New Roman" panose="02020603050405020304" pitchFamily="18" charset="0"/>
                <a:cs typeface="Times New Roman" panose="02020603050405020304" pitchFamily="18" charset="0"/>
              </a:rPr>
              <a:t> your outdoor environment</a:t>
            </a:r>
          </a:p>
        </p:txBody>
      </p:sp>
    </p:spTree>
    <p:extLst>
      <p:ext uri="{BB962C8B-B14F-4D97-AF65-F5344CB8AC3E}">
        <p14:creationId xmlns:p14="http://schemas.microsoft.com/office/powerpoint/2010/main" val="1291105621"/>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333300"/>
      </a:dk2>
      <a:lt2>
        <a:srgbClr val="EBEBEB"/>
      </a:lt2>
      <a:accent1>
        <a:srgbClr val="C7B47A"/>
      </a:accent1>
      <a:accent2>
        <a:srgbClr val="E2DBC7"/>
      </a:accent2>
      <a:accent3>
        <a:srgbClr val="A9B291"/>
      </a:accent3>
      <a:accent4>
        <a:srgbClr val="E6B91E"/>
      </a:accent4>
      <a:accent5>
        <a:srgbClr val="3F7818"/>
      </a:accent5>
      <a:accent6>
        <a:srgbClr val="657058"/>
      </a:accent6>
      <a:hlink>
        <a:srgbClr val="739A29"/>
      </a:hlink>
      <a:folHlink>
        <a:srgbClr val="B9D181"/>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21634</TotalTime>
  <Words>4343</Words>
  <Application>Microsoft Office PowerPoint</Application>
  <PresentationFormat>Widescreen</PresentationFormat>
  <Paragraphs>254</Paragraphs>
  <Slides>26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vt:lpstr>
      <vt:lpstr>National2</vt:lpstr>
      <vt:lpstr>Times New Roman</vt:lpstr>
      <vt:lpstr>Wingdings 3</vt:lpstr>
      <vt:lpstr>Facet</vt:lpstr>
      <vt:lpstr>Te Hononga Taiao   The Nature Connection</vt:lpstr>
      <vt:lpstr>Contents</vt:lpstr>
      <vt:lpstr>About Trails &amp; Tots</vt:lpstr>
      <vt:lpstr>Te Hononga Taiao Project Goals &amp; Driving Questions</vt:lpstr>
      <vt:lpstr>Methods – Citizen Science</vt:lpstr>
      <vt:lpstr>Nation-Wide Survey Respondents</vt:lpstr>
      <vt:lpstr>Nation-Wide Survey Respondents</vt:lpstr>
      <vt:lpstr>Research Findings – Answer to our questions</vt:lpstr>
      <vt:lpstr>Research Findings – Answer to our questions</vt:lpstr>
      <vt:lpstr>Research Findings – Answer to our questions</vt:lpstr>
      <vt:lpstr>PowerPoint Presentation</vt:lpstr>
      <vt:lpstr>Research Findings – Answer to our questions</vt:lpstr>
      <vt:lpstr>Why don’t more nature-based programs exist for parents in Aotearoa?</vt:lpstr>
      <vt:lpstr>Barriers Preventing Parents from Getting Outdoors with their Children continued</vt:lpstr>
      <vt:lpstr>Research Findings – Answer to our questions</vt:lpstr>
      <vt:lpstr>Research Findings – Answer to our questions</vt:lpstr>
      <vt:lpstr>Research Findings – Answer to our questions</vt:lpstr>
      <vt:lpstr>Effects of Nature-Based Programs on Parental Health &amp; Wellbeing</vt:lpstr>
      <vt:lpstr>What Support is Needed? Recommendations and Next Steps</vt:lpstr>
      <vt:lpstr>What Support is Needed? Recommendations and Next Steps 2</vt:lpstr>
      <vt:lpstr>What Support is Needed? Recommendations and Next Steps 3</vt:lpstr>
      <vt:lpstr>What Support is Needed? Recommendations and Next Steps 4</vt:lpstr>
      <vt:lpstr>Supplemental Literature?</vt:lpstr>
      <vt:lpstr>Quotes from Trails &amp; Tots Participants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Julian</dc:creator>
  <cp:lastModifiedBy>Stuart Julian</cp:lastModifiedBy>
  <cp:revision>107</cp:revision>
  <dcterms:created xsi:type="dcterms:W3CDTF">2024-11-12T07:15:35Z</dcterms:created>
  <dcterms:modified xsi:type="dcterms:W3CDTF">2024-11-27T07:50:32Z</dcterms:modified>
</cp:coreProperties>
</file>